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8"/>
  </p:notesMasterIdLst>
  <p:sldIdLst>
    <p:sldId id="257" r:id="rId2"/>
    <p:sldId id="258" r:id="rId3"/>
    <p:sldId id="260" r:id="rId4"/>
    <p:sldId id="262" r:id="rId5"/>
    <p:sldId id="263" r:id="rId6"/>
    <p:sldId id="265" r:id="rId7"/>
    <p:sldId id="266" r:id="rId8"/>
    <p:sldId id="270" r:id="rId9"/>
    <p:sldId id="271" r:id="rId10"/>
    <p:sldId id="272" r:id="rId11"/>
    <p:sldId id="308" r:id="rId12"/>
    <p:sldId id="309" r:id="rId13"/>
    <p:sldId id="273" r:id="rId14"/>
    <p:sldId id="274" r:id="rId15"/>
    <p:sldId id="275" r:id="rId16"/>
    <p:sldId id="277" r:id="rId17"/>
    <p:sldId id="278" r:id="rId18"/>
    <p:sldId id="310" r:id="rId19"/>
    <p:sldId id="282" r:id="rId20"/>
    <p:sldId id="283" r:id="rId21"/>
    <p:sldId id="286"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6" r:id="rId36"/>
    <p:sldId id="307"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85" autoAdjust="0"/>
    <p:restoredTop sz="94660"/>
  </p:normalViewPr>
  <p:slideViewPr>
    <p:cSldViewPr>
      <p:cViewPr varScale="1">
        <p:scale>
          <a:sx n="72" d="100"/>
          <a:sy n="72" d="100"/>
        </p:scale>
        <p:origin x="1266"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96CF93-45A3-4B22-A1DD-374F95025F5C}" type="datetimeFigureOut">
              <a:rPr lang="en-US" smtClean="0"/>
              <a:pPr/>
              <a:t>10/3/2017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CC3CC7-3715-46F4-9430-3F6D07C69F76}" type="slidenum">
              <a:rPr lang="en-US" smtClean="0"/>
              <a:pPr/>
              <a:t>‹#›</a:t>
            </a:fld>
            <a:endParaRPr lang="en-US"/>
          </a:p>
        </p:txBody>
      </p:sp>
    </p:spTree>
    <p:extLst>
      <p:ext uri="{BB962C8B-B14F-4D97-AF65-F5344CB8AC3E}">
        <p14:creationId xmlns:p14="http://schemas.microsoft.com/office/powerpoint/2010/main" val="2541168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0CC3CC7-3715-46F4-9430-3F6D07C69F76}" type="slidenum">
              <a:rPr lang="en-US" smtClean="0"/>
              <a:pPr/>
              <a:t>20</a:t>
            </a:fld>
            <a:endParaRPr lang="en-US"/>
          </a:p>
        </p:txBody>
      </p:sp>
    </p:spTree>
    <p:extLst>
      <p:ext uri="{BB962C8B-B14F-4D97-AF65-F5344CB8AC3E}">
        <p14:creationId xmlns:p14="http://schemas.microsoft.com/office/powerpoint/2010/main" val="2982066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FDE3FF7-5B44-4C5F-88B3-83E1E10F60DD}"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250341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DE3FF7-5B44-4C5F-88B3-83E1E10F60DD}"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1099101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DE3FF7-5B44-4C5F-88B3-83E1E10F60DD}"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3800327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DE3FF7-5B44-4C5F-88B3-83E1E10F60DD}"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556442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DE3FF7-5B44-4C5F-88B3-83E1E10F60DD}" type="datetimeFigureOut">
              <a:rPr lang="en-US" smtClean="0"/>
              <a:pPr/>
              <a:t>10/3/2017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2372799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DE3FF7-5B44-4C5F-88B3-83E1E10F60DD}" type="datetimeFigureOut">
              <a:rPr lang="en-US" smtClean="0"/>
              <a:pPr/>
              <a:t>10/3/2017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379194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FDE3FF7-5B44-4C5F-88B3-83E1E10F60DD}" type="datetimeFigureOut">
              <a:rPr lang="en-US" smtClean="0"/>
              <a:pPr/>
              <a:t>10/3/2017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1569715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DE3FF7-5B44-4C5F-88B3-83E1E10F60DD}" type="datetimeFigureOut">
              <a:rPr lang="en-US" smtClean="0"/>
              <a:pPr/>
              <a:t>10/3/2017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4258446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DE3FF7-5B44-4C5F-88B3-83E1E10F60DD}" type="datetimeFigureOut">
              <a:rPr lang="en-US" smtClean="0"/>
              <a:pPr/>
              <a:t>10/3/2017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21348975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DE3FF7-5B44-4C5F-88B3-83E1E10F60DD}" type="datetimeFigureOut">
              <a:rPr lang="en-US" smtClean="0"/>
              <a:pPr/>
              <a:t>10/3/2017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3179760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DE3FF7-5B44-4C5F-88B3-83E1E10F60DD}" type="datetimeFigureOut">
              <a:rPr lang="en-US" smtClean="0"/>
              <a:pPr/>
              <a:t>10/3/2017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E3CAF3-CBAD-432F-B38E-A996808F14EB}" type="slidenum">
              <a:rPr lang="en-US" smtClean="0"/>
              <a:pPr/>
              <a:t>‹#›</a:t>
            </a:fld>
            <a:endParaRPr lang="en-US"/>
          </a:p>
        </p:txBody>
      </p:sp>
    </p:spTree>
    <p:extLst>
      <p:ext uri="{BB962C8B-B14F-4D97-AF65-F5344CB8AC3E}">
        <p14:creationId xmlns:p14="http://schemas.microsoft.com/office/powerpoint/2010/main" val="2978889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FDE3FF7-5B44-4C5F-88B3-83E1E10F60DD}" type="datetimeFigureOut">
              <a:rPr lang="en-US" smtClean="0"/>
              <a:pPr/>
              <a:t>10/3/2017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2E3CAF3-CBAD-432F-B38E-A996808F14EB}" type="slidenum">
              <a:rPr lang="en-US" smtClean="0"/>
              <a:pPr/>
              <a:t>‹#›</a:t>
            </a:fld>
            <a:endParaRPr lang="en-US"/>
          </a:p>
        </p:txBody>
      </p:sp>
    </p:spTree>
    <p:extLst>
      <p:ext uri="{BB962C8B-B14F-4D97-AF65-F5344CB8AC3E}">
        <p14:creationId xmlns:p14="http://schemas.microsoft.com/office/powerpoint/2010/main" val="19491823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Chương</a:t>
            </a:r>
            <a:r>
              <a:rPr lang="en-US" dirty="0" smtClean="0"/>
              <a:t> </a:t>
            </a:r>
            <a:r>
              <a:rPr lang="en-US" dirty="0" smtClean="0"/>
              <a:t>3 </a:t>
            </a:r>
            <a:r>
              <a:rPr lang="en-US" dirty="0" smtClean="0"/>
              <a:t/>
            </a:r>
            <a:br>
              <a:rPr lang="en-US" dirty="0" smtClean="0"/>
            </a:b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r>
              <a:rPr lang="en-US" dirty="0" smtClean="0"/>
              <a:t> – </a:t>
            </a:r>
            <a:r>
              <a:rPr lang="en-US" dirty="0" err="1" smtClean="0"/>
              <a:t>Đối</a:t>
            </a:r>
            <a:r>
              <a:rPr lang="en-US" dirty="0" smtClean="0"/>
              <a:t> </a:t>
            </a:r>
            <a:r>
              <a:rPr lang="en-US" dirty="0" err="1" smtClean="0"/>
              <a:t>tượng</a:t>
            </a:r>
            <a:endParaRPr lang="en-US" dirty="0"/>
          </a:p>
        </p:txBody>
      </p:sp>
      <p:sp>
        <p:nvSpPr>
          <p:cNvPr id="3" name="Content Placeholder 2"/>
          <p:cNvSpPr>
            <a:spLocks noGrp="1"/>
          </p:cNvSpPr>
          <p:nvPr>
            <p:ph idx="1"/>
          </p:nvPr>
        </p:nvSpPr>
        <p:spPr/>
        <p:txBody>
          <a:bodyPr/>
          <a:lstStyle/>
          <a:p>
            <a:r>
              <a:rPr lang="en-US" smtClean="0"/>
              <a:t>Lớp đối tượng</a:t>
            </a:r>
          </a:p>
          <a:p>
            <a:r>
              <a:rPr lang="en-US" smtClean="0"/>
              <a:t>Phạm vi sử dụng thuộc tính và phương thức</a:t>
            </a:r>
          </a:p>
          <a:p>
            <a:r>
              <a:rPr lang="en-US" smtClean="0"/>
              <a:t>Đối tượng</a:t>
            </a:r>
          </a:p>
          <a:p>
            <a:r>
              <a:rPr lang="en-US" smtClean="0"/>
              <a:t>Phạm vi sử dụng</a:t>
            </a:r>
          </a:p>
          <a:p>
            <a:r>
              <a:rPr lang="en-US" smtClean="0"/>
              <a:t>Thiết kế lớp đối tượng</a:t>
            </a:r>
          </a:p>
          <a:p>
            <a:r>
              <a:rPr lang="en-US" smtClean="0"/>
              <a:t>Bài tập minh họa</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Ví</a:t>
            </a:r>
            <a:r>
              <a:rPr lang="en-US" dirty="0" smtClean="0"/>
              <a:t> </a:t>
            </a:r>
            <a:r>
              <a:rPr lang="en-US" dirty="0" err="1" smtClean="0"/>
              <a:t>dụ</a:t>
            </a:r>
            <a:r>
              <a:rPr lang="en-US" dirty="0" smtClean="0"/>
              <a:t> 2:</a:t>
            </a:r>
            <a:endParaRPr lang="en-US" dirty="0"/>
          </a:p>
        </p:txBody>
      </p:sp>
      <p:pic>
        <p:nvPicPr>
          <p:cNvPr id="2050" name="Picture 2"/>
          <p:cNvPicPr>
            <a:picLocks noGrp="1" noChangeAspect="1" noChangeArrowheads="1"/>
          </p:cNvPicPr>
          <p:nvPr>
            <p:ph idx="1"/>
          </p:nvPr>
        </p:nvPicPr>
        <p:blipFill>
          <a:blip r:embed="rId2"/>
          <a:srcRect/>
          <a:stretch>
            <a:fillRect/>
          </a:stretch>
        </p:blipFill>
        <p:spPr bwMode="auto">
          <a:xfrm>
            <a:off x="533400" y="1981200"/>
            <a:ext cx="6934200" cy="44958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VD 3: </a:t>
            </a:r>
            <a:r>
              <a:rPr lang="en-US" sz="3200" dirty="0" err="1" smtClean="0"/>
              <a:t>Nhập</a:t>
            </a:r>
            <a:r>
              <a:rPr lang="en-US" sz="3200" dirty="0" smtClean="0"/>
              <a:t> </a:t>
            </a:r>
            <a:r>
              <a:rPr lang="en-US" sz="3200" dirty="0" err="1" smtClean="0"/>
              <a:t>vào</a:t>
            </a:r>
            <a:r>
              <a:rPr lang="en-US" sz="3200" dirty="0" smtClean="0"/>
              <a:t> </a:t>
            </a:r>
            <a:r>
              <a:rPr lang="en-US" sz="3200" dirty="0" err="1" smtClean="0"/>
              <a:t>họ</a:t>
            </a:r>
            <a:r>
              <a:rPr lang="en-US" sz="3200" dirty="0" smtClean="0"/>
              <a:t> </a:t>
            </a:r>
            <a:r>
              <a:rPr lang="en-US" sz="3200" dirty="0" err="1" smtClean="0"/>
              <a:t>tên</a:t>
            </a:r>
            <a:r>
              <a:rPr lang="en-US" sz="3200" dirty="0" smtClean="0"/>
              <a:t>, </a:t>
            </a:r>
            <a:r>
              <a:rPr lang="en-US" sz="3200" dirty="0" err="1" smtClean="0"/>
              <a:t>điểm</a:t>
            </a:r>
            <a:r>
              <a:rPr lang="en-US" sz="3200" dirty="0" smtClean="0"/>
              <a:t> </a:t>
            </a:r>
            <a:r>
              <a:rPr lang="en-US" sz="3200" dirty="0" err="1" smtClean="0"/>
              <a:t>văn</a:t>
            </a:r>
            <a:r>
              <a:rPr lang="en-US" sz="3200" dirty="0" smtClean="0"/>
              <a:t> </a:t>
            </a:r>
            <a:r>
              <a:rPr lang="en-US" sz="3200" dirty="0" err="1" smtClean="0"/>
              <a:t>và</a:t>
            </a:r>
            <a:r>
              <a:rPr lang="en-US" sz="3200" dirty="0" smtClean="0"/>
              <a:t> </a:t>
            </a:r>
            <a:r>
              <a:rPr lang="en-US" sz="3200" dirty="0" err="1" smtClean="0"/>
              <a:t>điểm</a:t>
            </a:r>
            <a:r>
              <a:rPr lang="en-US" sz="3200" dirty="0" smtClean="0"/>
              <a:t> </a:t>
            </a:r>
            <a:r>
              <a:rPr lang="en-US" sz="3200" dirty="0" err="1" smtClean="0"/>
              <a:t>toán</a:t>
            </a:r>
            <a:r>
              <a:rPr lang="en-US" sz="3200" dirty="0" smtClean="0"/>
              <a:t> </a:t>
            </a:r>
            <a:r>
              <a:rPr lang="en-US" sz="3200" dirty="0" err="1" smtClean="0"/>
              <a:t>của</a:t>
            </a:r>
            <a:r>
              <a:rPr lang="en-US" sz="3200" dirty="0" smtClean="0"/>
              <a:t> 1 </a:t>
            </a:r>
            <a:r>
              <a:rPr lang="en-US" sz="3200" dirty="0" err="1" smtClean="0"/>
              <a:t>học</a:t>
            </a:r>
            <a:r>
              <a:rPr lang="en-US" sz="3200" dirty="0" smtClean="0"/>
              <a:t> </a:t>
            </a:r>
            <a:r>
              <a:rPr lang="en-US" sz="3200" dirty="0" err="1" smtClean="0"/>
              <a:t>sinh</a:t>
            </a:r>
            <a:r>
              <a:rPr lang="en-US" sz="3200" dirty="0" smtClean="0"/>
              <a:t>. </a:t>
            </a:r>
            <a:r>
              <a:rPr lang="en-US" sz="3200" dirty="0" err="1" smtClean="0"/>
              <a:t>Tính</a:t>
            </a:r>
            <a:r>
              <a:rPr lang="en-US" sz="3200" dirty="0" smtClean="0"/>
              <a:t> </a:t>
            </a:r>
            <a:r>
              <a:rPr lang="en-US" sz="3200" dirty="0" err="1" smtClean="0"/>
              <a:t>điểm</a:t>
            </a:r>
            <a:r>
              <a:rPr lang="en-US" sz="3200" dirty="0" smtClean="0"/>
              <a:t> </a:t>
            </a:r>
            <a:r>
              <a:rPr lang="en-US" sz="3200" dirty="0" err="1" smtClean="0"/>
              <a:t>trung</a:t>
            </a:r>
            <a:r>
              <a:rPr lang="en-US" sz="3200" dirty="0" smtClean="0"/>
              <a:t> </a:t>
            </a:r>
            <a:r>
              <a:rPr lang="en-US" sz="3200" dirty="0" err="1" smtClean="0"/>
              <a:t>bình</a:t>
            </a:r>
            <a:r>
              <a:rPr lang="en-US" sz="3200" dirty="0" smtClean="0"/>
              <a:t> </a:t>
            </a:r>
            <a:r>
              <a:rPr lang="en-US" sz="3200" dirty="0" err="1" smtClean="0"/>
              <a:t>và</a:t>
            </a:r>
            <a:r>
              <a:rPr lang="en-US" sz="3200" dirty="0" smtClean="0"/>
              <a:t> in </a:t>
            </a:r>
            <a:r>
              <a:rPr lang="en-US" sz="3200" dirty="0" err="1" smtClean="0"/>
              <a:t>kết</a:t>
            </a:r>
            <a:r>
              <a:rPr lang="en-US" sz="3200" dirty="0" smtClean="0"/>
              <a:t> </a:t>
            </a:r>
            <a:r>
              <a:rPr lang="en-US" sz="3200" dirty="0" err="1" smtClean="0"/>
              <a:t>quả</a:t>
            </a:r>
            <a:r>
              <a:rPr lang="en-US" sz="3200" dirty="0" smtClean="0"/>
              <a:t> </a:t>
            </a:r>
            <a:endParaRPr lang="en-US" dirty="0"/>
          </a:p>
        </p:txBody>
      </p:sp>
      <p:sp>
        <p:nvSpPr>
          <p:cNvPr id="3" name="Content Placeholder 2"/>
          <p:cNvSpPr>
            <a:spLocks noGrp="1"/>
          </p:cNvSpPr>
          <p:nvPr>
            <p:ph idx="1"/>
          </p:nvPr>
        </p:nvSpPr>
        <p:spPr>
          <a:xfrm>
            <a:off x="628650" y="1825624"/>
            <a:ext cx="7886700" cy="4803775"/>
          </a:xfrm>
        </p:spPr>
        <p:txBody>
          <a:bodyPr>
            <a:normAutofit fontScale="92500" lnSpcReduction="10000"/>
          </a:bodyPr>
          <a:lstStyle/>
          <a:p>
            <a:pPr marL="0" indent="0">
              <a:buNone/>
            </a:pPr>
            <a:r>
              <a:rPr lang="en-US" dirty="0" smtClean="0"/>
              <a:t>public class HOCSINH </a:t>
            </a:r>
          </a:p>
          <a:p>
            <a:pPr marL="0" indent="0">
              <a:buNone/>
            </a:pPr>
            <a:r>
              <a:rPr lang="en-US" dirty="0" smtClean="0"/>
              <a:t>{ </a:t>
            </a:r>
          </a:p>
          <a:p>
            <a:pPr marL="457200" lvl="1" indent="0">
              <a:buNone/>
            </a:pPr>
            <a:r>
              <a:rPr lang="en-US" dirty="0" smtClean="0"/>
              <a:t>private string </a:t>
            </a:r>
            <a:r>
              <a:rPr lang="en-US" dirty="0" err="1" smtClean="0"/>
              <a:t>hoten</a:t>
            </a:r>
            <a:r>
              <a:rPr lang="en-US" dirty="0" smtClean="0"/>
              <a:t>; </a:t>
            </a:r>
          </a:p>
          <a:p>
            <a:pPr marL="457200" lvl="1" indent="0">
              <a:buNone/>
            </a:pPr>
            <a:r>
              <a:rPr lang="en-US" dirty="0" smtClean="0"/>
              <a:t>private </a:t>
            </a:r>
            <a:r>
              <a:rPr lang="en-US" dirty="0" err="1" smtClean="0"/>
              <a:t>int</a:t>
            </a:r>
            <a:r>
              <a:rPr lang="en-US" dirty="0" smtClean="0"/>
              <a:t> </a:t>
            </a:r>
            <a:r>
              <a:rPr lang="en-US" dirty="0" err="1" smtClean="0"/>
              <a:t>toan</a:t>
            </a:r>
            <a:r>
              <a:rPr lang="en-US" dirty="0" smtClean="0"/>
              <a:t>, van; </a:t>
            </a:r>
          </a:p>
          <a:p>
            <a:pPr marL="457200" lvl="1" indent="0">
              <a:buNone/>
            </a:pPr>
            <a:r>
              <a:rPr lang="en-US" dirty="0" smtClean="0"/>
              <a:t>private float </a:t>
            </a:r>
            <a:r>
              <a:rPr lang="en-US" dirty="0" err="1" smtClean="0"/>
              <a:t>dtb</a:t>
            </a:r>
            <a:r>
              <a:rPr lang="en-US" dirty="0" smtClean="0"/>
              <a:t>; </a:t>
            </a:r>
          </a:p>
          <a:p>
            <a:pPr marL="457200" lvl="1" indent="0">
              <a:buNone/>
            </a:pPr>
            <a:r>
              <a:rPr lang="en-US" dirty="0" smtClean="0"/>
              <a:t>public void </a:t>
            </a:r>
            <a:r>
              <a:rPr lang="en-US" dirty="0" err="1" smtClean="0"/>
              <a:t>Nhap</a:t>
            </a:r>
            <a:r>
              <a:rPr lang="en-US" dirty="0" smtClean="0"/>
              <a:t>() </a:t>
            </a:r>
          </a:p>
          <a:p>
            <a:pPr marL="457200" lvl="1" indent="0">
              <a:buNone/>
            </a:pPr>
            <a:r>
              <a:rPr lang="en-US" dirty="0" smtClean="0"/>
              <a:t>{ </a:t>
            </a:r>
          </a:p>
          <a:p>
            <a:pPr marL="457200" lvl="1" indent="0">
              <a:buNone/>
            </a:pPr>
            <a:r>
              <a:rPr lang="it-IT" dirty="0" smtClean="0"/>
              <a:t>Console.Write("Nhap ho ten: "); hoten = Console.ReadLine(); </a:t>
            </a:r>
          </a:p>
          <a:p>
            <a:pPr marL="457200" lvl="1" indent="0">
              <a:buNone/>
            </a:pPr>
            <a:r>
              <a:rPr lang="en-US" dirty="0" err="1" smtClean="0"/>
              <a:t>Console.Write</a:t>
            </a:r>
            <a:r>
              <a:rPr lang="en-US" dirty="0" smtClean="0"/>
              <a:t>("</a:t>
            </a:r>
            <a:r>
              <a:rPr lang="en-US" dirty="0" err="1" smtClean="0"/>
              <a:t>Nhap</a:t>
            </a:r>
            <a:r>
              <a:rPr lang="en-US" dirty="0" smtClean="0"/>
              <a:t> diem van: "); van = </a:t>
            </a:r>
            <a:r>
              <a:rPr lang="en-US" dirty="0" err="1" smtClean="0"/>
              <a:t>int.Parse</a:t>
            </a:r>
            <a:r>
              <a:rPr lang="en-US" dirty="0" smtClean="0"/>
              <a:t>(</a:t>
            </a:r>
            <a:r>
              <a:rPr lang="en-US" dirty="0" err="1" smtClean="0"/>
              <a:t>Console.ReadLine</a:t>
            </a:r>
            <a:r>
              <a:rPr lang="en-US" dirty="0" smtClean="0"/>
              <a:t>()); </a:t>
            </a:r>
          </a:p>
          <a:p>
            <a:pPr marL="457200" lvl="1" indent="0">
              <a:buNone/>
            </a:pPr>
            <a:r>
              <a:rPr lang="en-US" dirty="0" err="1" smtClean="0"/>
              <a:t>Console.Write</a:t>
            </a:r>
            <a:r>
              <a:rPr lang="en-US" dirty="0" smtClean="0"/>
              <a:t>("</a:t>
            </a:r>
            <a:r>
              <a:rPr lang="en-US" dirty="0" err="1" smtClean="0"/>
              <a:t>Nhap</a:t>
            </a:r>
            <a:r>
              <a:rPr lang="en-US" dirty="0" smtClean="0"/>
              <a:t> diem </a:t>
            </a:r>
            <a:r>
              <a:rPr lang="en-US" dirty="0" err="1" smtClean="0"/>
              <a:t>toan</a:t>
            </a:r>
            <a:r>
              <a:rPr lang="en-US" dirty="0" smtClean="0"/>
              <a:t>: "); </a:t>
            </a:r>
            <a:r>
              <a:rPr lang="en-US" dirty="0" err="1" smtClean="0"/>
              <a:t>toan</a:t>
            </a:r>
            <a:r>
              <a:rPr lang="en-US" dirty="0" smtClean="0"/>
              <a:t> = </a:t>
            </a:r>
            <a:r>
              <a:rPr lang="en-US" dirty="0" err="1" smtClean="0"/>
              <a:t>int.Parse</a:t>
            </a:r>
            <a:r>
              <a:rPr lang="en-US" dirty="0" smtClean="0"/>
              <a:t>(</a:t>
            </a:r>
            <a:r>
              <a:rPr lang="en-US" dirty="0" err="1" smtClean="0"/>
              <a:t>Console.ReadLine</a:t>
            </a:r>
            <a:r>
              <a:rPr lang="en-US" dirty="0" smtClean="0"/>
              <a:t>()); </a:t>
            </a:r>
          </a:p>
          <a:p>
            <a:pPr marL="457200" lvl="1" indent="0">
              <a:buNone/>
            </a:pPr>
            <a:r>
              <a:rPr lang="nl-NL" dirty="0" smtClean="0"/>
              <a:t>dtb = (float)(toan + van) / 2; </a:t>
            </a:r>
          </a:p>
          <a:p>
            <a:pPr marL="457200" lvl="1" indent="0">
              <a:buNone/>
            </a:pPr>
            <a:r>
              <a:rPr lang="en-US" dirty="0" smtClean="0"/>
              <a:t>} </a:t>
            </a:r>
          </a:p>
          <a:p>
            <a:pPr marL="457200" lvl="1" indent="0">
              <a:buNone/>
            </a:pPr>
            <a:r>
              <a:rPr lang="en-US" dirty="0" smtClean="0"/>
              <a:t>public void </a:t>
            </a:r>
            <a:r>
              <a:rPr lang="en-US" dirty="0" err="1" smtClean="0"/>
              <a:t>Xuat</a:t>
            </a:r>
            <a:r>
              <a:rPr lang="en-US" dirty="0" smtClean="0"/>
              <a:t>() </a:t>
            </a:r>
          </a:p>
          <a:p>
            <a:pPr marL="457200" lvl="1" indent="0">
              <a:buNone/>
            </a:pPr>
            <a:r>
              <a:rPr lang="en-US" dirty="0" smtClean="0"/>
              <a:t>{ </a:t>
            </a:r>
          </a:p>
          <a:p>
            <a:pPr marL="457200" lvl="1" indent="0">
              <a:buNone/>
            </a:pPr>
            <a:r>
              <a:rPr lang="en-US" dirty="0" err="1" smtClean="0"/>
              <a:t>Console.WriteLine</a:t>
            </a:r>
            <a:r>
              <a:rPr lang="en-US" dirty="0" smtClean="0"/>
              <a:t>("Diem </a:t>
            </a:r>
            <a:r>
              <a:rPr lang="en-US" dirty="0" err="1" smtClean="0"/>
              <a:t>trung</a:t>
            </a:r>
            <a:r>
              <a:rPr lang="en-US" dirty="0" smtClean="0"/>
              <a:t> </a:t>
            </a:r>
            <a:r>
              <a:rPr lang="en-US" dirty="0" err="1" smtClean="0"/>
              <a:t>binh</a:t>
            </a:r>
            <a:r>
              <a:rPr lang="en-US" dirty="0" smtClean="0"/>
              <a:t>: {0:0.00}", </a:t>
            </a:r>
            <a:r>
              <a:rPr lang="en-US" dirty="0" err="1" smtClean="0"/>
              <a:t>dtb</a:t>
            </a:r>
            <a:r>
              <a:rPr lang="en-US" dirty="0" smtClean="0"/>
              <a:t>); </a:t>
            </a:r>
          </a:p>
          <a:p>
            <a:pPr marL="457200" lvl="1" indent="0">
              <a:buNone/>
            </a:pPr>
            <a:r>
              <a:rPr lang="en-US" dirty="0" smtClean="0"/>
              <a:t>} </a:t>
            </a:r>
          </a:p>
          <a:p>
            <a:pPr marL="0" indent="0">
              <a:buNone/>
            </a:pPr>
            <a:r>
              <a:rPr lang="en-US" dirty="0" smtClean="0"/>
              <a:t>} </a:t>
            </a:r>
          </a:p>
          <a:p>
            <a:pPr marL="0" indent="0">
              <a:buNone/>
            </a:pPr>
            <a:endParaRPr lang="en-US" dirty="0"/>
          </a:p>
        </p:txBody>
      </p:sp>
    </p:spTree>
    <p:extLst>
      <p:ext uri="{BB962C8B-B14F-4D97-AF65-F5344CB8AC3E}">
        <p14:creationId xmlns:p14="http://schemas.microsoft.com/office/powerpoint/2010/main" val="27908025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28600"/>
            <a:ext cx="7886700" cy="3352800"/>
          </a:xfrm>
        </p:spPr>
        <p:txBody>
          <a:bodyPr/>
          <a:lstStyle/>
          <a:p>
            <a:pPr marL="0" indent="0">
              <a:buNone/>
            </a:pPr>
            <a:r>
              <a:rPr lang="en-US" dirty="0" smtClean="0"/>
              <a:t>class Program </a:t>
            </a:r>
          </a:p>
          <a:p>
            <a:pPr marL="0" indent="0">
              <a:buNone/>
            </a:pPr>
            <a:r>
              <a:rPr lang="en-US" dirty="0" smtClean="0"/>
              <a:t>{ </a:t>
            </a:r>
          </a:p>
          <a:p>
            <a:pPr marL="457200" lvl="1" indent="0">
              <a:buNone/>
            </a:pPr>
            <a:r>
              <a:rPr lang="en-US" dirty="0" smtClean="0"/>
              <a:t>static void Main(string[] </a:t>
            </a:r>
            <a:r>
              <a:rPr lang="en-US" dirty="0" err="1" smtClean="0"/>
              <a:t>args</a:t>
            </a:r>
            <a:r>
              <a:rPr lang="en-US" dirty="0" smtClean="0"/>
              <a:t>) </a:t>
            </a:r>
          </a:p>
          <a:p>
            <a:pPr marL="457200" lvl="1" indent="0">
              <a:buNone/>
            </a:pPr>
            <a:r>
              <a:rPr lang="en-US" dirty="0" smtClean="0"/>
              <a:t>{ </a:t>
            </a:r>
          </a:p>
          <a:p>
            <a:pPr marL="914400" lvl="2" indent="0">
              <a:buNone/>
            </a:pPr>
            <a:r>
              <a:rPr lang="en-US" dirty="0" smtClean="0"/>
              <a:t>HOCSINH </a:t>
            </a:r>
            <a:r>
              <a:rPr lang="en-US" dirty="0" err="1" smtClean="0"/>
              <a:t>hsA</a:t>
            </a:r>
            <a:r>
              <a:rPr lang="en-US" dirty="0" smtClean="0"/>
              <a:t> = new HOCSINH(); </a:t>
            </a:r>
          </a:p>
          <a:p>
            <a:pPr marL="914400" lvl="2" indent="0">
              <a:buNone/>
            </a:pPr>
            <a:r>
              <a:rPr lang="en-US" dirty="0" err="1" smtClean="0"/>
              <a:t>hsA.Nhap</a:t>
            </a:r>
            <a:r>
              <a:rPr lang="en-US" dirty="0" smtClean="0"/>
              <a:t>(); </a:t>
            </a:r>
          </a:p>
          <a:p>
            <a:pPr marL="914400" lvl="2" indent="0">
              <a:buNone/>
            </a:pPr>
            <a:r>
              <a:rPr lang="en-US" dirty="0" err="1" smtClean="0"/>
              <a:t>hsA.Xuat</a:t>
            </a:r>
            <a:r>
              <a:rPr lang="en-US" dirty="0" smtClean="0"/>
              <a:t>(); </a:t>
            </a:r>
          </a:p>
          <a:p>
            <a:pPr marL="457200" lvl="1" indent="0">
              <a:buNone/>
            </a:pPr>
            <a:r>
              <a:rPr lang="en-US" dirty="0" smtClean="0"/>
              <a:t>} </a:t>
            </a:r>
          </a:p>
          <a:p>
            <a:pPr marL="0" indent="0">
              <a:buNone/>
            </a:pPr>
            <a:r>
              <a:rPr lang="en-US" dirty="0" smtClean="0"/>
              <a:t>} </a:t>
            </a:r>
          </a:p>
          <a:p>
            <a:pPr marL="0" indent="0">
              <a:buNone/>
            </a:pPr>
            <a:endParaRPr lang="en-US" dirty="0"/>
          </a:p>
        </p:txBody>
      </p:sp>
      <p:pic>
        <p:nvPicPr>
          <p:cNvPr id="4" name="Picture 3"/>
          <p:cNvPicPr>
            <a:picLocks noChangeAspect="1"/>
          </p:cNvPicPr>
          <p:nvPr/>
        </p:nvPicPr>
        <p:blipFill>
          <a:blip r:embed="rId2"/>
          <a:stretch>
            <a:fillRect/>
          </a:stretch>
        </p:blipFill>
        <p:spPr>
          <a:xfrm>
            <a:off x="1524000" y="3352800"/>
            <a:ext cx="5843280" cy="2553329"/>
          </a:xfrm>
          <a:prstGeom prst="rect">
            <a:avLst/>
          </a:prstGeom>
        </p:spPr>
      </p:pic>
    </p:spTree>
    <p:extLst>
      <p:ext uri="{BB962C8B-B14F-4D97-AF65-F5344CB8AC3E}">
        <p14:creationId xmlns:p14="http://schemas.microsoft.com/office/powerpoint/2010/main" val="3936982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endParaRPr lang="en-US" sz="5000" smtClean="0"/>
          </a:p>
          <a:p>
            <a:pPr>
              <a:buNone/>
            </a:pPr>
            <a:endParaRPr lang="en-US" sz="5000" smtClean="0"/>
          </a:p>
          <a:p>
            <a:pPr algn="ctr">
              <a:buNone/>
            </a:pPr>
            <a:r>
              <a:rPr lang="en-US" sz="5000" smtClean="0"/>
              <a:t>Đối tượng</a:t>
            </a:r>
            <a:endParaRPr lang="en-US" sz="5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mtClean="0"/>
              <a:t>Đối tượng</a:t>
            </a:r>
            <a:endParaRPr lang="en-US"/>
          </a:p>
        </p:txBody>
      </p:sp>
      <p:sp>
        <p:nvSpPr>
          <p:cNvPr id="3" name="Content Placeholder 2"/>
          <p:cNvSpPr>
            <a:spLocks noGrp="1"/>
          </p:cNvSpPr>
          <p:nvPr>
            <p:ph idx="1"/>
          </p:nvPr>
        </p:nvSpPr>
        <p:spPr>
          <a:xfrm>
            <a:off x="457200" y="1447800"/>
            <a:ext cx="8229600" cy="1828800"/>
          </a:xfrm>
        </p:spPr>
        <p:txBody>
          <a:bodyPr/>
          <a:lstStyle/>
          <a:p>
            <a:r>
              <a:rPr lang="en-US" smtClean="0"/>
              <a:t>Cách khai báo và sử dụng đối tượng</a:t>
            </a:r>
          </a:p>
          <a:p>
            <a:pPr lvl="1"/>
            <a:r>
              <a:rPr lang="en-US" smtClean="0"/>
              <a:t>Khai báo và cấp phát vùng nhớ cho đối tượng </a:t>
            </a:r>
          </a:p>
          <a:p>
            <a:pPr lvl="2"/>
            <a:r>
              <a:rPr lang="en-US" smtClean="0"/>
              <a:t>Tên_lớp           Tên_đối_tượng =   new       Tên_lớp();</a:t>
            </a:r>
          </a:p>
          <a:p>
            <a:pPr lvl="2"/>
            <a:endParaRPr lang="en-US" smtClean="0"/>
          </a:p>
        </p:txBody>
      </p:sp>
      <p:pic>
        <p:nvPicPr>
          <p:cNvPr id="3076" name="Picture 4"/>
          <p:cNvPicPr>
            <a:picLocks noChangeAspect="1" noChangeArrowheads="1"/>
          </p:cNvPicPr>
          <p:nvPr/>
        </p:nvPicPr>
        <p:blipFill>
          <a:blip r:embed="rId2"/>
          <a:srcRect/>
          <a:stretch>
            <a:fillRect/>
          </a:stretch>
        </p:blipFill>
        <p:spPr bwMode="auto">
          <a:xfrm>
            <a:off x="762000" y="2819400"/>
            <a:ext cx="7391400" cy="350520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76201"/>
            <a:ext cx="7886700" cy="609600"/>
          </a:xfrm>
        </p:spPr>
        <p:txBody>
          <a:bodyPr/>
          <a:lstStyle/>
          <a:p>
            <a:r>
              <a:rPr lang="en-US" dirty="0" err="1" smtClean="0"/>
              <a:t>Đối</a:t>
            </a:r>
            <a:r>
              <a:rPr lang="en-US" dirty="0" smtClean="0"/>
              <a:t> </a:t>
            </a:r>
            <a:r>
              <a:rPr lang="en-US" dirty="0" err="1" smtClean="0"/>
              <a:t>tượng</a:t>
            </a:r>
            <a:endParaRPr lang="en-US" dirty="0"/>
          </a:p>
        </p:txBody>
      </p:sp>
      <p:sp>
        <p:nvSpPr>
          <p:cNvPr id="3" name="Content Placeholder 2"/>
          <p:cNvSpPr>
            <a:spLocks noGrp="1"/>
          </p:cNvSpPr>
          <p:nvPr>
            <p:ph idx="1"/>
          </p:nvPr>
        </p:nvSpPr>
        <p:spPr>
          <a:xfrm>
            <a:off x="533400" y="838200"/>
            <a:ext cx="7886700" cy="4351338"/>
          </a:xfrm>
        </p:spPr>
        <p:txBody>
          <a:bodyPr/>
          <a:lstStyle/>
          <a:p>
            <a:pPr lvl="1"/>
            <a:r>
              <a:rPr lang="en-US" dirty="0" err="1" smtClean="0"/>
              <a:t>Sử</a:t>
            </a:r>
            <a:r>
              <a:rPr lang="en-US" dirty="0" smtClean="0"/>
              <a:t> </a:t>
            </a:r>
            <a:r>
              <a:rPr lang="en-US" dirty="0" err="1" smtClean="0"/>
              <a:t>dụng</a:t>
            </a:r>
            <a:r>
              <a:rPr lang="en-US" dirty="0" smtClean="0"/>
              <a:t> </a:t>
            </a:r>
            <a:r>
              <a:rPr lang="en-US" dirty="0" err="1" smtClean="0"/>
              <a:t>đối</a:t>
            </a:r>
            <a:r>
              <a:rPr lang="en-US" dirty="0" smtClean="0"/>
              <a:t> </a:t>
            </a:r>
            <a:r>
              <a:rPr lang="en-US" dirty="0" err="1" smtClean="0"/>
              <a:t>tượng</a:t>
            </a:r>
            <a:endParaRPr lang="en-US" dirty="0" smtClean="0"/>
          </a:p>
          <a:p>
            <a:pPr lvl="2"/>
            <a:r>
              <a:rPr lang="en-US" dirty="0" err="1" smtClean="0"/>
              <a:t>Sau</a:t>
            </a:r>
            <a:r>
              <a:rPr lang="en-US" dirty="0" smtClean="0"/>
              <a:t> </a:t>
            </a:r>
            <a:r>
              <a:rPr lang="en-US" dirty="0" err="1" smtClean="0"/>
              <a:t>khi</a:t>
            </a:r>
            <a:r>
              <a:rPr lang="en-US" dirty="0" smtClean="0"/>
              <a:t> </a:t>
            </a:r>
            <a:r>
              <a:rPr lang="en-US" dirty="0" err="1" smtClean="0"/>
              <a:t>khai</a:t>
            </a:r>
            <a:r>
              <a:rPr lang="en-US" dirty="0" smtClean="0"/>
              <a:t> </a:t>
            </a:r>
            <a:r>
              <a:rPr lang="en-US" dirty="0" err="1" smtClean="0"/>
              <a:t>báo</a:t>
            </a: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thì</a:t>
            </a:r>
            <a:r>
              <a:rPr lang="en-US" dirty="0" smtClean="0"/>
              <a:t> ta </a:t>
            </a:r>
            <a:r>
              <a:rPr lang="en-US" dirty="0" err="1" smtClean="0"/>
              <a:t>có</a:t>
            </a:r>
            <a:r>
              <a:rPr lang="en-US" dirty="0" smtClean="0"/>
              <a:t> </a:t>
            </a:r>
            <a:r>
              <a:rPr lang="en-US" dirty="0" err="1" smtClean="0"/>
              <a:t>thể</a:t>
            </a:r>
            <a:r>
              <a:rPr lang="en-US" dirty="0" smtClean="0"/>
              <a:t> </a:t>
            </a:r>
            <a:r>
              <a:rPr lang="en-US" dirty="0" err="1" smtClean="0"/>
              <a:t>tạo</a:t>
            </a:r>
            <a:r>
              <a:rPr lang="en-US" dirty="0" smtClean="0"/>
              <a:t> </a:t>
            </a:r>
            <a:r>
              <a:rPr lang="en-US" dirty="0" err="1" smtClean="0"/>
              <a:t>được</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từ</a:t>
            </a: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endParaRPr lang="en-US" dirty="0" smtClean="0"/>
          </a:p>
          <a:p>
            <a:pPr lvl="2"/>
            <a:r>
              <a:rPr lang="en-US" dirty="0" err="1" smtClean="0"/>
              <a:t>Cấp</a:t>
            </a:r>
            <a:r>
              <a:rPr lang="en-US" dirty="0" smtClean="0"/>
              <a:t> </a:t>
            </a:r>
            <a:r>
              <a:rPr lang="en-US" dirty="0" err="1" smtClean="0"/>
              <a:t>phát</a:t>
            </a:r>
            <a:r>
              <a:rPr lang="en-US" dirty="0" smtClean="0"/>
              <a:t> </a:t>
            </a:r>
            <a:r>
              <a:rPr lang="en-US" dirty="0" err="1" smtClean="0"/>
              <a:t>vùng</a:t>
            </a:r>
            <a:r>
              <a:rPr lang="en-US" dirty="0" smtClean="0"/>
              <a:t> </a:t>
            </a:r>
            <a:r>
              <a:rPr lang="en-US" dirty="0" err="1" smtClean="0"/>
              <a:t>nhớ</a:t>
            </a:r>
            <a:r>
              <a:rPr lang="en-US" dirty="0" smtClean="0"/>
              <a:t> </a:t>
            </a:r>
            <a:r>
              <a:rPr lang="en-US" dirty="0" err="1" smtClean="0"/>
              <a:t>cho</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bằng</a:t>
            </a:r>
            <a:r>
              <a:rPr lang="en-US" dirty="0" smtClean="0"/>
              <a:t> </a:t>
            </a:r>
            <a:r>
              <a:rPr lang="en-US" dirty="0" err="1" smtClean="0"/>
              <a:t>từ</a:t>
            </a:r>
            <a:r>
              <a:rPr lang="en-US" dirty="0" smtClean="0"/>
              <a:t> </a:t>
            </a:r>
            <a:r>
              <a:rPr lang="en-US" dirty="0" err="1" smtClean="0"/>
              <a:t>khóa</a:t>
            </a:r>
            <a:r>
              <a:rPr lang="en-US" dirty="0" smtClean="0"/>
              <a:t> </a:t>
            </a:r>
            <a:r>
              <a:rPr lang="en-US" dirty="0" smtClean="0">
                <a:solidFill>
                  <a:srgbClr val="FF0000"/>
                </a:solidFill>
              </a:rPr>
              <a:t>new</a:t>
            </a:r>
          </a:p>
          <a:p>
            <a:pPr lvl="2"/>
            <a:r>
              <a:rPr lang="en-US" dirty="0" err="1" smtClean="0"/>
              <a:t>Đối</a:t>
            </a:r>
            <a:r>
              <a:rPr lang="en-US" dirty="0" smtClean="0"/>
              <a:t> </a:t>
            </a:r>
            <a:r>
              <a:rPr lang="en-US" dirty="0" err="1" smtClean="0"/>
              <a:t>tượng</a:t>
            </a:r>
            <a:r>
              <a:rPr lang="en-US" dirty="0" smtClean="0"/>
              <a:t> </a:t>
            </a:r>
            <a:r>
              <a:rPr lang="en-US" dirty="0" err="1" smtClean="0"/>
              <a:t>có</a:t>
            </a:r>
            <a:r>
              <a:rPr lang="en-US" dirty="0" smtClean="0"/>
              <a:t> </a:t>
            </a:r>
            <a:r>
              <a:rPr lang="en-US" dirty="0" err="1" smtClean="0"/>
              <a:t>thể</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các</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trong</a:t>
            </a: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có</a:t>
            </a:r>
            <a:r>
              <a:rPr lang="en-US" dirty="0" smtClean="0"/>
              <a:t> </a:t>
            </a:r>
            <a:r>
              <a:rPr lang="en-US" dirty="0" err="1" smtClean="0"/>
              <a:t>phạm</a:t>
            </a:r>
            <a:r>
              <a:rPr lang="en-US" dirty="0" smtClean="0"/>
              <a:t> vi </a:t>
            </a:r>
            <a:r>
              <a:rPr lang="en-US" dirty="0" err="1" smtClean="0"/>
              <a:t>là</a:t>
            </a:r>
            <a:r>
              <a:rPr lang="en-US" dirty="0" smtClean="0">
                <a:solidFill>
                  <a:srgbClr val="FF0000"/>
                </a:solidFill>
              </a:rPr>
              <a:t> public</a:t>
            </a:r>
          </a:p>
          <a:p>
            <a:pPr lvl="2"/>
            <a:r>
              <a:rPr lang="en-US" dirty="0" err="1" smtClean="0"/>
              <a:t>Đối</a:t>
            </a:r>
            <a:r>
              <a:rPr lang="en-US" dirty="0" smtClean="0"/>
              <a:t> </a:t>
            </a:r>
            <a:r>
              <a:rPr lang="en-US" dirty="0" err="1" smtClean="0"/>
              <a:t>tượng</a:t>
            </a:r>
            <a:r>
              <a:rPr lang="en-US" dirty="0" smtClean="0"/>
              <a:t> </a:t>
            </a:r>
            <a:r>
              <a:rPr lang="en-US" dirty="0" err="1" smtClean="0"/>
              <a:t>gọi</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thông</a:t>
            </a:r>
            <a:r>
              <a:rPr lang="en-US" dirty="0" smtClean="0"/>
              <a:t> qua</a:t>
            </a:r>
            <a:r>
              <a:rPr lang="en-US" dirty="0" smtClean="0">
                <a:solidFill>
                  <a:srgbClr val="FF0000"/>
                </a:solidFill>
              </a:rPr>
              <a:t> </a:t>
            </a:r>
            <a:r>
              <a:rPr lang="en-US" dirty="0" err="1" smtClean="0">
                <a:solidFill>
                  <a:srgbClr val="FF0000"/>
                </a:solidFill>
              </a:rPr>
              <a:t>toán</a:t>
            </a:r>
            <a:r>
              <a:rPr lang="en-US" dirty="0" smtClean="0">
                <a:solidFill>
                  <a:srgbClr val="FF0000"/>
                </a:solidFill>
              </a:rPr>
              <a:t> </a:t>
            </a:r>
            <a:r>
              <a:rPr lang="en-US" dirty="0" err="1" smtClean="0">
                <a:solidFill>
                  <a:srgbClr val="FF0000"/>
                </a:solidFill>
              </a:rPr>
              <a:t>tử</a:t>
            </a:r>
            <a:r>
              <a:rPr lang="en-US" dirty="0" smtClean="0">
                <a:solidFill>
                  <a:srgbClr val="FF0000"/>
                </a:solidFill>
              </a:rPr>
              <a:t> .</a:t>
            </a:r>
          </a:p>
          <a:p>
            <a:pPr lvl="2">
              <a:buNone/>
            </a:pPr>
            <a:endParaRPr lang="en-US" dirty="0"/>
          </a:p>
        </p:txBody>
      </p:sp>
      <p:sp>
        <p:nvSpPr>
          <p:cNvPr id="4" name="Content Placeholder 2"/>
          <p:cNvSpPr txBox="1">
            <a:spLocks/>
          </p:cNvSpPr>
          <p:nvPr/>
        </p:nvSpPr>
        <p:spPr>
          <a:xfrm>
            <a:off x="901148" y="2286000"/>
            <a:ext cx="8229600" cy="57912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mtClean="0"/>
              <a:t>Ví dụ sử dụng đối tượng</a:t>
            </a:r>
            <a:endParaRPr lang="en-US" dirty="0"/>
          </a:p>
        </p:txBody>
      </p:sp>
      <p:pic>
        <p:nvPicPr>
          <p:cNvPr id="5" name="Picture 2"/>
          <p:cNvPicPr>
            <a:picLocks noChangeAspect="1" noChangeArrowheads="1"/>
          </p:cNvPicPr>
          <p:nvPr/>
        </p:nvPicPr>
        <p:blipFill>
          <a:blip r:embed="rId2"/>
          <a:srcRect/>
          <a:stretch>
            <a:fillRect/>
          </a:stretch>
        </p:blipFill>
        <p:spPr bwMode="auto">
          <a:xfrm>
            <a:off x="1314450" y="2794208"/>
            <a:ext cx="6324600" cy="381000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Đối tượng</a:t>
            </a:r>
            <a:endParaRPr lang="en-US"/>
          </a:p>
        </p:txBody>
      </p:sp>
      <p:sp>
        <p:nvSpPr>
          <p:cNvPr id="3" name="Content Placeholder 2"/>
          <p:cNvSpPr>
            <a:spLocks noGrp="1"/>
          </p:cNvSpPr>
          <p:nvPr>
            <p:ph idx="1"/>
          </p:nvPr>
        </p:nvSpPr>
        <p:spPr>
          <a:xfrm>
            <a:off x="685800" y="1460501"/>
            <a:ext cx="7886700" cy="460375"/>
          </a:xfrm>
        </p:spPr>
        <p:txBody>
          <a:bodyPr/>
          <a:lstStyle/>
          <a:p>
            <a:r>
              <a:rPr lang="en-US" dirty="0" err="1" smtClean="0"/>
              <a:t>Kết</a:t>
            </a:r>
            <a:r>
              <a:rPr lang="en-US" dirty="0" smtClean="0"/>
              <a:t> </a:t>
            </a:r>
            <a:r>
              <a:rPr lang="en-US" dirty="0" err="1" smtClean="0"/>
              <a:t>quả</a:t>
            </a:r>
            <a:endParaRPr lang="en-US" dirty="0" smtClean="0"/>
          </a:p>
          <a:p>
            <a:endParaRPr lang="en-US" dirty="0" smtClean="0"/>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537230960"/>
              </p:ext>
            </p:extLst>
          </p:nvPr>
        </p:nvGraphicFramePr>
        <p:xfrm>
          <a:off x="685800" y="2057400"/>
          <a:ext cx="4038600" cy="3962399"/>
        </p:xfrm>
        <a:graphic>
          <a:graphicData uri="http://schemas.openxmlformats.org/drawingml/2006/table">
            <a:tbl>
              <a:tblPr/>
              <a:tblGrid>
                <a:gridCol w="4038600"/>
              </a:tblGrid>
              <a:tr h="3962399">
                <a:tc>
                  <a:txBody>
                    <a:bodyPr/>
                    <a:lstStyle/>
                    <a:p>
                      <a:r>
                        <a:rPr lang="en-US" dirty="0" err="1" smtClean="0"/>
                        <a:t>Nhập</a:t>
                      </a:r>
                      <a:r>
                        <a:rPr lang="en-US" baseline="0" dirty="0" smtClean="0"/>
                        <a:t> </a:t>
                      </a:r>
                      <a:r>
                        <a:rPr lang="en-US" baseline="0" dirty="0" err="1" smtClean="0"/>
                        <a:t>phân</a:t>
                      </a:r>
                      <a:r>
                        <a:rPr lang="en-US" baseline="0" dirty="0" smtClean="0"/>
                        <a:t> </a:t>
                      </a:r>
                      <a:r>
                        <a:rPr lang="en-US" baseline="0" dirty="0" err="1" smtClean="0"/>
                        <a:t>số</a:t>
                      </a:r>
                      <a:r>
                        <a:rPr lang="en-US" baseline="0" dirty="0" smtClean="0"/>
                        <a:t> </a:t>
                      </a:r>
                      <a:r>
                        <a:rPr lang="en-US" baseline="0" dirty="0" err="1" smtClean="0"/>
                        <a:t>thứ</a:t>
                      </a:r>
                      <a:r>
                        <a:rPr lang="en-US" baseline="0" dirty="0" smtClean="0"/>
                        <a:t> </a:t>
                      </a:r>
                      <a:r>
                        <a:rPr lang="en-US" baseline="0" dirty="0" err="1" smtClean="0"/>
                        <a:t>nhất</a:t>
                      </a:r>
                      <a:r>
                        <a:rPr lang="en-US" baseline="0" dirty="0" smtClean="0"/>
                        <a:t>:</a:t>
                      </a:r>
                    </a:p>
                    <a:p>
                      <a:r>
                        <a:rPr lang="en-US" baseline="0" dirty="0" err="1" smtClean="0"/>
                        <a:t>Tử</a:t>
                      </a:r>
                      <a:r>
                        <a:rPr lang="en-US" baseline="0" dirty="0" smtClean="0"/>
                        <a:t> </a:t>
                      </a:r>
                      <a:r>
                        <a:rPr lang="en-US" baseline="0" dirty="0" err="1" smtClean="0"/>
                        <a:t>số</a:t>
                      </a:r>
                      <a:r>
                        <a:rPr lang="en-US" baseline="0" dirty="0" smtClean="0"/>
                        <a:t>: 1</a:t>
                      </a:r>
                    </a:p>
                    <a:p>
                      <a:r>
                        <a:rPr lang="en-US" baseline="0" dirty="0" err="1" smtClean="0"/>
                        <a:t>Mẫu</a:t>
                      </a:r>
                      <a:r>
                        <a:rPr lang="en-US" baseline="0" dirty="0" smtClean="0"/>
                        <a:t> </a:t>
                      </a:r>
                      <a:r>
                        <a:rPr lang="en-US" baseline="0" dirty="0" err="1" smtClean="0"/>
                        <a:t>số</a:t>
                      </a:r>
                      <a:r>
                        <a:rPr lang="en-US" baseline="0" dirty="0" smtClean="0"/>
                        <a:t>: 2</a:t>
                      </a:r>
                    </a:p>
                    <a:p>
                      <a:r>
                        <a:rPr lang="en-US" baseline="0" dirty="0" err="1" smtClean="0"/>
                        <a:t>Phân</a:t>
                      </a:r>
                      <a:r>
                        <a:rPr lang="en-US" baseline="0" dirty="0" smtClean="0"/>
                        <a:t> </a:t>
                      </a:r>
                      <a:r>
                        <a:rPr lang="en-US" baseline="0" dirty="0" err="1" smtClean="0"/>
                        <a:t>số</a:t>
                      </a:r>
                      <a:r>
                        <a:rPr lang="en-US" baseline="0" dirty="0" smtClean="0"/>
                        <a:t> </a:t>
                      </a:r>
                      <a:r>
                        <a:rPr lang="en-US" baseline="0" dirty="0" err="1" smtClean="0"/>
                        <a:t>đã</a:t>
                      </a:r>
                      <a:r>
                        <a:rPr lang="en-US" baseline="0" dirty="0" smtClean="0"/>
                        <a:t> </a:t>
                      </a:r>
                      <a:r>
                        <a:rPr lang="en-US" baseline="0" dirty="0" err="1" smtClean="0"/>
                        <a:t>nhập</a:t>
                      </a:r>
                      <a:r>
                        <a:rPr lang="en-US" baseline="0" dirty="0" smtClean="0"/>
                        <a:t>: </a:t>
                      </a:r>
                      <a:r>
                        <a:rPr lang="en-US" baseline="0" dirty="0" err="1" smtClean="0"/>
                        <a:t>Phân</a:t>
                      </a:r>
                      <a:r>
                        <a:rPr lang="en-US" baseline="0" dirty="0" smtClean="0"/>
                        <a:t> </a:t>
                      </a:r>
                      <a:r>
                        <a:rPr lang="en-US" baseline="0" dirty="0" err="1" smtClean="0"/>
                        <a:t>số</a:t>
                      </a:r>
                      <a:r>
                        <a:rPr lang="en-US" baseline="0" dirty="0" smtClean="0"/>
                        <a:t> ½</a:t>
                      </a:r>
                    </a:p>
                    <a:p>
                      <a:r>
                        <a:rPr lang="en-US" baseline="0" dirty="0" err="1" smtClean="0"/>
                        <a:t>Nhập</a:t>
                      </a:r>
                      <a:r>
                        <a:rPr lang="en-US" baseline="0" dirty="0" smtClean="0"/>
                        <a:t> </a:t>
                      </a:r>
                      <a:r>
                        <a:rPr lang="en-US" baseline="0" dirty="0" err="1" smtClean="0"/>
                        <a:t>phân</a:t>
                      </a:r>
                      <a:r>
                        <a:rPr lang="en-US" baseline="0" dirty="0" smtClean="0"/>
                        <a:t> </a:t>
                      </a:r>
                      <a:r>
                        <a:rPr lang="en-US" baseline="0" dirty="0" err="1" smtClean="0"/>
                        <a:t>số</a:t>
                      </a:r>
                      <a:r>
                        <a:rPr lang="en-US" baseline="0" dirty="0" smtClean="0"/>
                        <a:t> </a:t>
                      </a:r>
                      <a:r>
                        <a:rPr lang="en-US" baseline="0" dirty="0" err="1" smtClean="0"/>
                        <a:t>thứ</a:t>
                      </a:r>
                      <a:r>
                        <a:rPr lang="en-US" baseline="0" dirty="0" smtClean="0"/>
                        <a:t> </a:t>
                      </a:r>
                      <a:r>
                        <a:rPr lang="en-US" baseline="0" dirty="0" err="1" smtClean="0"/>
                        <a:t>hai</a:t>
                      </a:r>
                      <a:r>
                        <a:rPr lang="en-US" baseline="0" dirty="0" smtClean="0"/>
                        <a:t>:</a:t>
                      </a:r>
                    </a:p>
                    <a:p>
                      <a:r>
                        <a:rPr lang="en-US" baseline="0" dirty="0" err="1" smtClean="0"/>
                        <a:t>Tử</a:t>
                      </a:r>
                      <a:r>
                        <a:rPr lang="en-US" baseline="0" dirty="0" smtClean="0"/>
                        <a:t> </a:t>
                      </a:r>
                      <a:r>
                        <a:rPr lang="en-US" baseline="0" dirty="0" err="1" smtClean="0"/>
                        <a:t>số</a:t>
                      </a:r>
                      <a:r>
                        <a:rPr lang="en-US" baseline="0" dirty="0" smtClean="0"/>
                        <a:t>: 3</a:t>
                      </a:r>
                    </a:p>
                    <a:p>
                      <a:r>
                        <a:rPr lang="en-US" baseline="0" dirty="0" err="1" smtClean="0"/>
                        <a:t>Mẫu</a:t>
                      </a:r>
                      <a:r>
                        <a:rPr lang="en-US" baseline="0" dirty="0" smtClean="0"/>
                        <a:t> </a:t>
                      </a:r>
                      <a:r>
                        <a:rPr lang="en-US" baseline="0" dirty="0" err="1" smtClean="0"/>
                        <a:t>số</a:t>
                      </a:r>
                      <a:r>
                        <a:rPr lang="en-US" baseline="0" dirty="0" smtClean="0"/>
                        <a:t>: 4</a:t>
                      </a:r>
                    </a:p>
                    <a:p>
                      <a:r>
                        <a:rPr lang="en-US" baseline="0" dirty="0" err="1" smtClean="0"/>
                        <a:t>Phân</a:t>
                      </a:r>
                      <a:r>
                        <a:rPr lang="en-US" baseline="0" dirty="0" smtClean="0"/>
                        <a:t> </a:t>
                      </a:r>
                      <a:r>
                        <a:rPr lang="en-US" baseline="0" dirty="0" err="1" smtClean="0"/>
                        <a:t>số</a:t>
                      </a:r>
                      <a:r>
                        <a:rPr lang="en-US" baseline="0" dirty="0" smtClean="0"/>
                        <a:t> </a:t>
                      </a:r>
                      <a:r>
                        <a:rPr lang="en-US" baseline="0" dirty="0" err="1" smtClean="0"/>
                        <a:t>đã</a:t>
                      </a:r>
                      <a:r>
                        <a:rPr lang="en-US" baseline="0" dirty="0" smtClean="0"/>
                        <a:t> </a:t>
                      </a:r>
                      <a:r>
                        <a:rPr lang="en-US" baseline="0" dirty="0" err="1" smtClean="0"/>
                        <a:t>nhập</a:t>
                      </a:r>
                      <a:r>
                        <a:rPr lang="en-US" baseline="0" dirty="0" smtClean="0"/>
                        <a:t>: </a:t>
                      </a:r>
                      <a:r>
                        <a:rPr lang="en-US" baseline="0" dirty="0" err="1" smtClean="0"/>
                        <a:t>Phân</a:t>
                      </a:r>
                      <a:r>
                        <a:rPr lang="en-US" baseline="0" dirty="0" smtClean="0"/>
                        <a:t> </a:t>
                      </a:r>
                      <a:r>
                        <a:rPr lang="en-US" baseline="0" dirty="0" err="1" smtClean="0"/>
                        <a:t>số</a:t>
                      </a:r>
                      <a:r>
                        <a:rPr lang="en-US" baseline="0" dirty="0" smtClean="0"/>
                        <a:t> 3/4</a:t>
                      </a:r>
                      <a:endParaRPr 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a:srcRect/>
          <a:stretch>
            <a:fillRect/>
          </a:stretch>
        </p:blipFill>
        <p:spPr bwMode="auto">
          <a:xfrm>
            <a:off x="457200" y="2081213"/>
            <a:ext cx="7010399" cy="4471987"/>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838200"/>
            <a:ext cx="7886700" cy="2133600"/>
          </a:xfrm>
        </p:spPr>
        <p:txBody>
          <a:bodyPr/>
          <a:lstStyle/>
          <a:p>
            <a:r>
              <a:rPr lang="en-US" dirty="0" err="1" smtClean="0"/>
              <a:t>Phạm</a:t>
            </a:r>
            <a:r>
              <a:rPr lang="en-US" dirty="0" smtClean="0"/>
              <a:t> vi </a:t>
            </a:r>
            <a:r>
              <a:rPr lang="en-US" dirty="0" err="1" smtClean="0"/>
              <a:t>sử</a:t>
            </a:r>
            <a:r>
              <a:rPr lang="en-US" dirty="0" smtClean="0"/>
              <a:t> </a:t>
            </a:r>
            <a:r>
              <a:rPr lang="en-US" dirty="0" err="1" smtClean="0"/>
              <a:t>dụng</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và</a:t>
            </a:r>
            <a:r>
              <a:rPr lang="en-US" dirty="0" smtClean="0"/>
              <a:t> </a:t>
            </a:r>
            <a:r>
              <a:rPr lang="en-US" dirty="0" err="1" smtClean="0"/>
              <a:t>phương</a:t>
            </a:r>
            <a:r>
              <a:rPr lang="en-US" dirty="0" smtClean="0"/>
              <a:t> </a:t>
            </a:r>
            <a:r>
              <a:rPr lang="en-US" dirty="0" err="1" smtClean="0"/>
              <a:t>thức</a:t>
            </a:r>
            <a:r>
              <a:rPr lang="en-US" dirty="0" smtClean="0"/>
              <a:t>:</a:t>
            </a:r>
          </a:p>
          <a:p>
            <a:pPr lvl="1"/>
            <a:endParaRPr lang="en-US" dirty="0"/>
          </a:p>
        </p:txBody>
      </p:sp>
      <p:graphicFrame>
        <p:nvGraphicFramePr>
          <p:cNvPr id="5" name="Table 4"/>
          <p:cNvGraphicFramePr>
            <a:graphicFrameLocks noGrp="1"/>
          </p:cNvGraphicFramePr>
          <p:nvPr/>
        </p:nvGraphicFramePr>
        <p:xfrm>
          <a:off x="1143000" y="1387158"/>
          <a:ext cx="6096000" cy="1483360"/>
        </p:xfrm>
        <a:graphic>
          <a:graphicData uri="http://schemas.openxmlformats.org/drawingml/2006/table">
            <a:tbl>
              <a:tblPr firstRow="1" bandRow="1">
                <a:tableStyleId>{5C22544A-7EE6-4342-B048-85BDC9FD1C3A}</a:tableStyleId>
              </a:tblPr>
              <a:tblGrid>
                <a:gridCol w="609600"/>
                <a:gridCol w="1295400"/>
                <a:gridCol w="4191000"/>
              </a:tblGrid>
              <a:tr h="370840">
                <a:tc>
                  <a:txBody>
                    <a:bodyPr/>
                    <a:lstStyle/>
                    <a:p>
                      <a:r>
                        <a:rPr lang="en-US" dirty="0" err="1" smtClean="0"/>
                        <a:t>Stt</a:t>
                      </a:r>
                      <a:endParaRPr lang="en-US" dirty="0"/>
                    </a:p>
                  </a:txBody>
                  <a:tcPr/>
                </a:tc>
                <a:tc>
                  <a:txBody>
                    <a:bodyPr/>
                    <a:lstStyle/>
                    <a:p>
                      <a:r>
                        <a:rPr lang="en-US" smtClean="0"/>
                        <a:t>Tên</a:t>
                      </a:r>
                      <a:endParaRPr lang="en-US"/>
                    </a:p>
                  </a:txBody>
                  <a:tcPr/>
                </a:tc>
                <a:tc>
                  <a:txBody>
                    <a:bodyPr/>
                    <a:lstStyle/>
                    <a:p>
                      <a:r>
                        <a:rPr lang="en-US" smtClean="0"/>
                        <a:t>Phạm</a:t>
                      </a:r>
                      <a:r>
                        <a:rPr lang="en-US" baseline="0" smtClean="0"/>
                        <a:t> vi sử dụng</a:t>
                      </a:r>
                      <a:endParaRPr lang="en-US"/>
                    </a:p>
                  </a:txBody>
                  <a:tcPr/>
                </a:tc>
              </a:tr>
              <a:tr h="370840">
                <a:tc>
                  <a:txBody>
                    <a:bodyPr/>
                    <a:lstStyle/>
                    <a:p>
                      <a:r>
                        <a:rPr lang="en-US" smtClean="0"/>
                        <a:t>1</a:t>
                      </a:r>
                      <a:endParaRPr lang="en-US"/>
                    </a:p>
                  </a:txBody>
                  <a:tcPr/>
                </a:tc>
                <a:tc>
                  <a:txBody>
                    <a:bodyPr/>
                    <a:lstStyle/>
                    <a:p>
                      <a:r>
                        <a:rPr lang="en-US" smtClean="0"/>
                        <a:t>private</a:t>
                      </a:r>
                      <a:endParaRPr lang="en-US"/>
                    </a:p>
                  </a:txBody>
                  <a:tcPr/>
                </a:tc>
                <a:tc>
                  <a:txBody>
                    <a:bodyPr/>
                    <a:lstStyle/>
                    <a:p>
                      <a:r>
                        <a:rPr lang="en-US" smtClean="0"/>
                        <a:t>Bên</a:t>
                      </a:r>
                      <a:r>
                        <a:rPr lang="en-US" baseline="0" smtClean="0"/>
                        <a:t> trong lớp</a:t>
                      </a:r>
                      <a:endParaRPr lang="en-US"/>
                    </a:p>
                  </a:txBody>
                  <a:tcPr/>
                </a:tc>
              </a:tr>
              <a:tr h="370840">
                <a:tc>
                  <a:txBody>
                    <a:bodyPr/>
                    <a:lstStyle/>
                    <a:p>
                      <a:r>
                        <a:rPr lang="en-US" smtClean="0"/>
                        <a:t>2</a:t>
                      </a:r>
                      <a:endParaRPr lang="en-US"/>
                    </a:p>
                  </a:txBody>
                  <a:tcPr/>
                </a:tc>
                <a:tc>
                  <a:txBody>
                    <a:bodyPr/>
                    <a:lstStyle/>
                    <a:p>
                      <a:r>
                        <a:rPr lang="en-US" smtClean="0"/>
                        <a:t>public</a:t>
                      </a:r>
                      <a:endParaRPr lang="en-US"/>
                    </a:p>
                  </a:txBody>
                  <a:tcPr/>
                </a:tc>
                <a:tc>
                  <a:txBody>
                    <a:bodyPr/>
                    <a:lstStyle/>
                    <a:p>
                      <a:r>
                        <a:rPr lang="en-US" dirty="0" err="1" smtClean="0"/>
                        <a:t>Bên</a:t>
                      </a:r>
                      <a:r>
                        <a:rPr lang="en-US" baseline="0" dirty="0" smtClean="0"/>
                        <a:t> </a:t>
                      </a:r>
                      <a:r>
                        <a:rPr lang="en-US" baseline="0" dirty="0" err="1" smtClean="0"/>
                        <a:t>trong</a:t>
                      </a:r>
                      <a:r>
                        <a:rPr lang="en-US" baseline="0" dirty="0" smtClean="0"/>
                        <a:t> </a:t>
                      </a:r>
                      <a:r>
                        <a:rPr lang="en-US" baseline="0" dirty="0" err="1" smtClean="0"/>
                        <a:t>lớp</a:t>
                      </a:r>
                      <a:r>
                        <a:rPr lang="en-US" baseline="0" dirty="0" smtClean="0"/>
                        <a:t>, </a:t>
                      </a:r>
                      <a:r>
                        <a:rPr lang="en-US" baseline="0" dirty="0" err="1" smtClean="0"/>
                        <a:t>bên</a:t>
                      </a:r>
                      <a:r>
                        <a:rPr lang="en-US" baseline="0" dirty="0" smtClean="0"/>
                        <a:t> </a:t>
                      </a:r>
                      <a:r>
                        <a:rPr lang="en-US" baseline="0" dirty="0" err="1" smtClean="0"/>
                        <a:t>ngoài</a:t>
                      </a:r>
                      <a:r>
                        <a:rPr lang="en-US" baseline="0" dirty="0" smtClean="0"/>
                        <a:t> </a:t>
                      </a:r>
                      <a:r>
                        <a:rPr lang="en-US" baseline="0" dirty="0" err="1" smtClean="0"/>
                        <a:t>lớp</a:t>
                      </a:r>
                      <a:endParaRPr lang="en-US" dirty="0"/>
                    </a:p>
                  </a:txBody>
                  <a:tcPr/>
                </a:tc>
              </a:tr>
              <a:tr h="370840">
                <a:tc>
                  <a:txBody>
                    <a:bodyPr/>
                    <a:lstStyle/>
                    <a:p>
                      <a:r>
                        <a:rPr lang="en-US" smtClean="0"/>
                        <a:t>3</a:t>
                      </a:r>
                      <a:endParaRPr lang="en-US"/>
                    </a:p>
                  </a:txBody>
                  <a:tcPr/>
                </a:tc>
                <a:tc>
                  <a:txBody>
                    <a:bodyPr/>
                    <a:lstStyle/>
                    <a:p>
                      <a:r>
                        <a:rPr lang="en-US" smtClean="0"/>
                        <a:t>protected</a:t>
                      </a:r>
                      <a:endParaRPr lang="en-US"/>
                    </a:p>
                  </a:txBody>
                  <a:tcPr/>
                </a:tc>
                <a:tc>
                  <a:txBody>
                    <a:bodyPr/>
                    <a:lstStyle/>
                    <a:p>
                      <a:r>
                        <a:rPr lang="en-US" dirty="0" err="1" smtClean="0"/>
                        <a:t>Bên</a:t>
                      </a:r>
                      <a:r>
                        <a:rPr lang="en-US" baseline="0" dirty="0" smtClean="0"/>
                        <a:t> </a:t>
                      </a:r>
                      <a:r>
                        <a:rPr lang="en-US" baseline="0" dirty="0" err="1" smtClean="0"/>
                        <a:t>trong</a:t>
                      </a:r>
                      <a:r>
                        <a:rPr lang="en-US" baseline="0" dirty="0" smtClean="0"/>
                        <a:t> </a:t>
                      </a:r>
                      <a:r>
                        <a:rPr lang="en-US" baseline="0" dirty="0" err="1" smtClean="0"/>
                        <a:t>lớp</a:t>
                      </a:r>
                      <a:r>
                        <a:rPr lang="en-US" baseline="0" dirty="0" smtClean="0"/>
                        <a:t>, </a:t>
                      </a:r>
                      <a:r>
                        <a:rPr lang="en-US" baseline="0" dirty="0" err="1" smtClean="0"/>
                        <a:t>lớp</a:t>
                      </a:r>
                      <a:r>
                        <a:rPr lang="en-US" baseline="0" dirty="0" smtClean="0"/>
                        <a:t> </a:t>
                      </a:r>
                      <a:r>
                        <a:rPr lang="en-US" baseline="0" dirty="0" err="1" smtClean="0"/>
                        <a:t>dẫn</a:t>
                      </a:r>
                      <a:r>
                        <a:rPr lang="en-US" baseline="0" dirty="0" smtClean="0"/>
                        <a:t> </a:t>
                      </a:r>
                      <a:r>
                        <a:rPr lang="en-US" baseline="0" dirty="0" err="1" smtClean="0"/>
                        <a:t>xuất</a:t>
                      </a:r>
                      <a:r>
                        <a:rPr lang="en-US" baseline="0" dirty="0" smtClean="0"/>
                        <a:t> (</a:t>
                      </a:r>
                      <a:r>
                        <a:rPr lang="en-US" baseline="0" dirty="0" err="1" smtClean="0"/>
                        <a:t>lớp</a:t>
                      </a:r>
                      <a:r>
                        <a:rPr lang="en-US" baseline="0" dirty="0" smtClean="0"/>
                        <a:t> con)</a:t>
                      </a:r>
                      <a:endParaRPr lang="en-US" dirty="0"/>
                    </a:p>
                  </a:txBody>
                  <a:tcPr/>
                </a:tc>
              </a:tr>
            </a:tbl>
          </a:graphicData>
        </a:graphic>
      </p:graphicFrame>
      <p:sp>
        <p:nvSpPr>
          <p:cNvPr id="6" name="Content Placeholder 2"/>
          <p:cNvSpPr txBox="1">
            <a:spLocks/>
          </p:cNvSpPr>
          <p:nvPr/>
        </p:nvSpPr>
        <p:spPr>
          <a:xfrm>
            <a:off x="533400" y="3121025"/>
            <a:ext cx="7886700" cy="1984375"/>
          </a:xfrm>
          <a:prstGeom prst="rect">
            <a:avLst/>
          </a:prstGeom>
        </p:spPr>
        <p:txBody>
          <a:bodyPr vert="horz" lIns="91440" tIns="45720" rIns="9144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err="1" smtClean="0"/>
              <a:t>Phạm</a:t>
            </a:r>
            <a:r>
              <a:rPr lang="en-US" dirty="0" smtClean="0"/>
              <a:t> vi </a:t>
            </a:r>
            <a:r>
              <a:rPr lang="en-US" dirty="0" err="1" smtClean="0"/>
              <a:t>sử</a:t>
            </a:r>
            <a:r>
              <a:rPr lang="en-US" dirty="0" smtClean="0"/>
              <a:t> </a:t>
            </a:r>
            <a:r>
              <a:rPr lang="en-US" dirty="0" err="1" smtClean="0"/>
              <a:t>dụng</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và</a:t>
            </a:r>
            <a:r>
              <a:rPr lang="en-US" dirty="0" smtClean="0"/>
              <a:t> </a:t>
            </a:r>
            <a:r>
              <a:rPr lang="en-US" dirty="0" err="1" smtClean="0"/>
              <a:t>phương</a:t>
            </a:r>
            <a:r>
              <a:rPr lang="en-US" dirty="0" smtClean="0"/>
              <a:t> </a:t>
            </a:r>
            <a:r>
              <a:rPr lang="en-US" dirty="0" err="1" smtClean="0"/>
              <a:t>thức</a:t>
            </a:r>
            <a:r>
              <a:rPr lang="en-US" dirty="0" smtClean="0"/>
              <a:t>:</a:t>
            </a:r>
          </a:p>
          <a:p>
            <a:pPr lvl="1"/>
            <a:r>
              <a:rPr lang="en-US" b="1" dirty="0" smtClean="0"/>
              <a:t>Private: </a:t>
            </a:r>
            <a:r>
              <a:rPr lang="en-US" dirty="0" err="1" smtClean="0"/>
              <a:t>thuộc</a:t>
            </a:r>
            <a:r>
              <a:rPr lang="en-US" dirty="0" smtClean="0"/>
              <a:t> </a:t>
            </a:r>
            <a:r>
              <a:rPr lang="en-US" dirty="0" err="1" smtClean="0"/>
              <a:t>tính</a:t>
            </a:r>
            <a:r>
              <a:rPr lang="en-US" dirty="0" smtClean="0"/>
              <a:t> hay </a:t>
            </a:r>
            <a:r>
              <a:rPr lang="en-US" dirty="0" err="1" smtClean="0"/>
              <a:t>phương</a:t>
            </a:r>
            <a:r>
              <a:rPr lang="en-US" dirty="0" smtClean="0"/>
              <a:t> </a:t>
            </a:r>
            <a:r>
              <a:rPr lang="en-US" dirty="0" err="1" smtClean="0"/>
              <a:t>thức</a:t>
            </a:r>
            <a:r>
              <a:rPr lang="en-US" dirty="0" smtClean="0"/>
              <a:t> </a:t>
            </a:r>
            <a:r>
              <a:rPr lang="en-US" dirty="0" err="1" smtClean="0"/>
              <a:t>được</a:t>
            </a:r>
            <a:r>
              <a:rPr lang="en-US" dirty="0" smtClean="0"/>
              <a:t> </a:t>
            </a:r>
            <a:r>
              <a:rPr lang="en-US" dirty="0" err="1" smtClean="0"/>
              <a:t>khai</a:t>
            </a:r>
            <a:r>
              <a:rPr lang="en-US" dirty="0" smtClean="0"/>
              <a:t> </a:t>
            </a:r>
            <a:r>
              <a:rPr lang="en-US" dirty="0" err="1" smtClean="0"/>
              <a:t>báo</a:t>
            </a:r>
            <a:r>
              <a:rPr lang="en-US" dirty="0" smtClean="0"/>
              <a:t> </a:t>
            </a:r>
            <a:r>
              <a:rPr lang="en-US" dirty="0" err="1" smtClean="0"/>
              <a:t>với</a:t>
            </a:r>
            <a:r>
              <a:rPr lang="en-US" dirty="0" smtClean="0"/>
              <a:t> </a:t>
            </a:r>
            <a:r>
              <a:rPr lang="en-US" dirty="0" err="1" smtClean="0"/>
              <a:t>từ</a:t>
            </a:r>
            <a:r>
              <a:rPr lang="en-US" dirty="0" smtClean="0"/>
              <a:t> </a:t>
            </a:r>
            <a:r>
              <a:rPr lang="en-US" dirty="0" err="1" smtClean="0"/>
              <a:t>khóa</a:t>
            </a:r>
            <a:r>
              <a:rPr lang="en-US" dirty="0" smtClean="0"/>
              <a:t> private </a:t>
            </a:r>
            <a:r>
              <a:rPr lang="en-US" dirty="0" err="1" smtClean="0"/>
              <a:t>thì</a:t>
            </a:r>
            <a:r>
              <a:rPr lang="en-US" dirty="0" smtClean="0"/>
              <a:t> </a:t>
            </a:r>
            <a:r>
              <a:rPr lang="en-US" dirty="0" err="1" smtClean="0"/>
              <a:t>thuộc</a:t>
            </a:r>
            <a:r>
              <a:rPr lang="en-US" dirty="0" smtClean="0"/>
              <a:t> </a:t>
            </a:r>
            <a:r>
              <a:rPr lang="en-US" dirty="0" err="1" smtClean="0"/>
              <a:t>tính</a:t>
            </a:r>
            <a:r>
              <a:rPr lang="en-US" dirty="0" smtClean="0"/>
              <a:t> hay </a:t>
            </a:r>
            <a:r>
              <a:rPr lang="en-US" dirty="0" err="1" smtClean="0"/>
              <a:t>phương</a:t>
            </a:r>
            <a:r>
              <a:rPr lang="en-US" dirty="0" smtClean="0"/>
              <a:t> </a:t>
            </a:r>
            <a:r>
              <a:rPr lang="en-US" dirty="0" err="1" smtClean="0"/>
              <a:t>thức</a:t>
            </a:r>
            <a:r>
              <a:rPr lang="en-US" dirty="0" smtClean="0"/>
              <a:t> </a:t>
            </a:r>
            <a:r>
              <a:rPr lang="en-US" dirty="0" err="1" smtClean="0"/>
              <a:t>đó</a:t>
            </a:r>
            <a:r>
              <a:rPr lang="en-US" dirty="0" smtClean="0"/>
              <a:t> </a:t>
            </a:r>
            <a:r>
              <a:rPr lang="en-US" dirty="0" err="1" smtClean="0"/>
              <a:t>chỉ</a:t>
            </a:r>
            <a:r>
              <a:rPr lang="en-US" dirty="0" smtClean="0"/>
              <a:t> </a:t>
            </a:r>
            <a:r>
              <a:rPr lang="en-US" dirty="0" err="1" smtClean="0"/>
              <a:t>được</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trong</a:t>
            </a:r>
            <a:r>
              <a:rPr lang="en-US" dirty="0" smtClean="0"/>
              <a:t> </a:t>
            </a:r>
            <a:r>
              <a:rPr lang="en-US" dirty="0" err="1" smtClean="0"/>
              <a:t>lớp</a:t>
            </a:r>
            <a:r>
              <a:rPr lang="en-US" dirty="0" smtClean="0"/>
              <a:t> </a:t>
            </a:r>
            <a:r>
              <a:rPr lang="en-US" dirty="0" err="1" smtClean="0"/>
              <a:t>đó</a:t>
            </a:r>
            <a:endParaRPr lang="en-US" dirty="0" smtClean="0"/>
          </a:p>
          <a:p>
            <a:pPr lvl="1"/>
            <a:r>
              <a:rPr lang="en-US" b="1" dirty="0" smtClean="0"/>
              <a:t>Public: </a:t>
            </a:r>
            <a:r>
              <a:rPr lang="en-US" dirty="0" err="1" smtClean="0"/>
              <a:t>thuộc</a:t>
            </a:r>
            <a:r>
              <a:rPr lang="en-US" dirty="0" smtClean="0"/>
              <a:t> </a:t>
            </a:r>
            <a:r>
              <a:rPr lang="en-US" dirty="0" err="1" smtClean="0"/>
              <a:t>tính</a:t>
            </a:r>
            <a:r>
              <a:rPr lang="en-US" dirty="0" smtClean="0"/>
              <a:t> hay </a:t>
            </a:r>
            <a:r>
              <a:rPr lang="en-US" dirty="0" err="1" smtClean="0"/>
              <a:t>phương</a:t>
            </a:r>
            <a:r>
              <a:rPr lang="en-US" dirty="0" smtClean="0"/>
              <a:t> </a:t>
            </a:r>
            <a:r>
              <a:rPr lang="en-US" dirty="0" err="1" smtClean="0"/>
              <a:t>thức</a:t>
            </a:r>
            <a:r>
              <a:rPr lang="en-US" dirty="0" smtClean="0"/>
              <a:t> </a:t>
            </a:r>
            <a:r>
              <a:rPr lang="en-US" dirty="0" err="1" smtClean="0"/>
              <a:t>được</a:t>
            </a:r>
            <a:r>
              <a:rPr lang="en-US" dirty="0" smtClean="0"/>
              <a:t> </a:t>
            </a:r>
            <a:r>
              <a:rPr lang="en-US" dirty="0" err="1" smtClean="0"/>
              <a:t>khai</a:t>
            </a:r>
            <a:r>
              <a:rPr lang="en-US" dirty="0" smtClean="0"/>
              <a:t> </a:t>
            </a:r>
            <a:r>
              <a:rPr lang="en-US" dirty="0" err="1" smtClean="0"/>
              <a:t>báo</a:t>
            </a:r>
            <a:r>
              <a:rPr lang="en-US" dirty="0" smtClean="0"/>
              <a:t> </a:t>
            </a:r>
            <a:r>
              <a:rPr lang="en-US" dirty="0" err="1" smtClean="0"/>
              <a:t>với</a:t>
            </a:r>
            <a:r>
              <a:rPr lang="en-US" dirty="0" smtClean="0"/>
              <a:t> </a:t>
            </a:r>
            <a:r>
              <a:rPr lang="en-US" dirty="0" err="1" smtClean="0"/>
              <a:t>từ</a:t>
            </a:r>
            <a:r>
              <a:rPr lang="en-US" dirty="0" smtClean="0"/>
              <a:t> </a:t>
            </a:r>
            <a:r>
              <a:rPr lang="en-US" dirty="0" err="1" smtClean="0"/>
              <a:t>khóa</a:t>
            </a:r>
            <a:r>
              <a:rPr lang="en-US" dirty="0" smtClean="0"/>
              <a:t> public </a:t>
            </a:r>
            <a:r>
              <a:rPr lang="en-US" dirty="0" err="1" smtClean="0"/>
              <a:t>thì</a:t>
            </a:r>
            <a:r>
              <a:rPr lang="en-US" dirty="0" smtClean="0"/>
              <a:t> </a:t>
            </a:r>
            <a:r>
              <a:rPr lang="en-US" dirty="0" err="1" smtClean="0"/>
              <a:t>thuộc</a:t>
            </a:r>
            <a:r>
              <a:rPr lang="en-US" dirty="0" smtClean="0"/>
              <a:t> </a:t>
            </a:r>
            <a:r>
              <a:rPr lang="en-US" dirty="0" err="1" smtClean="0"/>
              <a:t>tính</a:t>
            </a:r>
            <a:r>
              <a:rPr lang="en-US" dirty="0" smtClean="0"/>
              <a:t> hay </a:t>
            </a:r>
            <a:r>
              <a:rPr lang="en-US" dirty="0" err="1" smtClean="0"/>
              <a:t>phương</a:t>
            </a:r>
            <a:r>
              <a:rPr lang="en-US" dirty="0" smtClean="0"/>
              <a:t> </a:t>
            </a:r>
            <a:r>
              <a:rPr lang="en-US" dirty="0" err="1" smtClean="0"/>
              <a:t>thức</a:t>
            </a:r>
            <a:r>
              <a:rPr lang="en-US" dirty="0" smtClean="0"/>
              <a:t> </a:t>
            </a:r>
            <a:r>
              <a:rPr lang="en-US" dirty="0" err="1" smtClean="0"/>
              <a:t>đó</a:t>
            </a:r>
            <a:r>
              <a:rPr lang="en-US" dirty="0" smtClean="0"/>
              <a:t> </a:t>
            </a:r>
            <a:r>
              <a:rPr lang="en-US" dirty="0" err="1" smtClean="0"/>
              <a:t>được</a:t>
            </a:r>
            <a:r>
              <a:rPr lang="en-US" dirty="0" smtClean="0"/>
              <a:t> </a:t>
            </a:r>
            <a:r>
              <a:rPr lang="en-US" dirty="0" err="1" smtClean="0"/>
              <a:t>sử</a:t>
            </a:r>
            <a:r>
              <a:rPr lang="en-US" dirty="0" smtClean="0"/>
              <a:t> </a:t>
            </a:r>
            <a:r>
              <a:rPr lang="en-US" dirty="0" err="1" smtClean="0"/>
              <a:t>dụng</a:t>
            </a:r>
            <a:r>
              <a:rPr lang="en-US" dirty="0" smtClean="0"/>
              <a:t> ở </a:t>
            </a:r>
            <a:r>
              <a:rPr lang="en-US" dirty="0" err="1" smtClean="0"/>
              <a:t>bên</a:t>
            </a:r>
            <a:r>
              <a:rPr lang="en-US" dirty="0" smtClean="0"/>
              <a:t> </a:t>
            </a:r>
            <a:r>
              <a:rPr lang="en-US" dirty="0" err="1" smtClean="0"/>
              <a:t>trong</a:t>
            </a:r>
            <a:r>
              <a:rPr lang="en-US" dirty="0" smtClean="0"/>
              <a:t> </a:t>
            </a:r>
            <a:r>
              <a:rPr lang="en-US" dirty="0" err="1" smtClean="0"/>
              <a:t>lớp</a:t>
            </a:r>
            <a:r>
              <a:rPr lang="en-US" dirty="0" smtClean="0"/>
              <a:t> </a:t>
            </a:r>
            <a:r>
              <a:rPr lang="en-US" dirty="0" err="1" smtClean="0"/>
              <a:t>lẫn</a:t>
            </a:r>
            <a:r>
              <a:rPr lang="en-US" dirty="0" smtClean="0"/>
              <a:t> </a:t>
            </a:r>
            <a:r>
              <a:rPr lang="en-US" dirty="0" err="1" smtClean="0"/>
              <a:t>bên</a:t>
            </a:r>
            <a:r>
              <a:rPr lang="en-US" dirty="0" smtClean="0"/>
              <a:t> </a:t>
            </a:r>
            <a:r>
              <a:rPr lang="en-US" dirty="0" err="1" smtClean="0"/>
              <a:t>ngoài</a:t>
            </a:r>
            <a:r>
              <a:rPr lang="en-US" dirty="0" smtClean="0"/>
              <a:t> </a:t>
            </a:r>
            <a:r>
              <a:rPr lang="en-US" dirty="0" err="1" smtClean="0"/>
              <a:t>lớp</a:t>
            </a:r>
            <a:r>
              <a:rPr lang="en-US" dirty="0" smtClean="0"/>
              <a:t>.</a:t>
            </a:r>
          </a:p>
          <a:p>
            <a:pPr lvl="1"/>
            <a:r>
              <a:rPr lang="vi-VN" dirty="0"/>
              <a:t>static: truy xuất không cần khởi tạo đối tượng của lớp. </a:t>
            </a:r>
          </a:p>
          <a:p>
            <a:pPr marL="342900" lvl="1" indent="0">
              <a:buNone/>
            </a:pPr>
            <a:endParaRPr lang="en-US" dirty="0"/>
          </a:p>
        </p:txBody>
      </p:sp>
      <p:sp>
        <p:nvSpPr>
          <p:cNvPr id="7" name="Content Placeholder 2"/>
          <p:cNvSpPr txBox="1">
            <a:spLocks/>
          </p:cNvSpPr>
          <p:nvPr/>
        </p:nvSpPr>
        <p:spPr>
          <a:xfrm>
            <a:off x="533400" y="5105400"/>
            <a:ext cx="7886700" cy="1603375"/>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r>
              <a:rPr lang="en-US" dirty="0" err="1" smtClean="0"/>
              <a:t>Các</a:t>
            </a:r>
            <a:r>
              <a:rPr lang="en-US" dirty="0" smtClean="0"/>
              <a:t> </a:t>
            </a:r>
            <a:r>
              <a:rPr lang="en-US" dirty="0" err="1" smtClean="0">
                <a:solidFill>
                  <a:srgbClr val="FF0000"/>
                </a:solidFill>
              </a:rPr>
              <a:t>thuộc</a:t>
            </a:r>
            <a:r>
              <a:rPr lang="en-US" dirty="0" smtClean="0">
                <a:solidFill>
                  <a:srgbClr val="FF0000"/>
                </a:solidFill>
              </a:rPr>
              <a:t> </a:t>
            </a:r>
            <a:r>
              <a:rPr lang="en-US" dirty="0" err="1" smtClean="0">
                <a:solidFill>
                  <a:srgbClr val="FF0000"/>
                </a:solidFill>
              </a:rPr>
              <a:t>tính</a:t>
            </a:r>
            <a:r>
              <a:rPr lang="en-US" dirty="0" smtClean="0"/>
              <a:t> </a:t>
            </a:r>
            <a:r>
              <a:rPr lang="en-US" dirty="0" err="1" smtClean="0"/>
              <a:t>thường</a:t>
            </a:r>
            <a:r>
              <a:rPr lang="en-US" dirty="0" smtClean="0"/>
              <a:t> </a:t>
            </a:r>
            <a:r>
              <a:rPr lang="en-US" dirty="0" err="1" smtClean="0"/>
              <a:t>được</a:t>
            </a:r>
            <a:r>
              <a:rPr lang="en-US" dirty="0" smtClean="0"/>
              <a:t> </a:t>
            </a:r>
            <a:r>
              <a:rPr lang="en-US" dirty="0" err="1" smtClean="0"/>
              <a:t>khai</a:t>
            </a:r>
            <a:r>
              <a:rPr lang="en-US" dirty="0" smtClean="0"/>
              <a:t> </a:t>
            </a:r>
            <a:r>
              <a:rPr lang="en-US" dirty="0" err="1" smtClean="0"/>
              <a:t>báo</a:t>
            </a:r>
            <a:r>
              <a:rPr lang="en-US" dirty="0" smtClean="0"/>
              <a:t> </a:t>
            </a:r>
            <a:r>
              <a:rPr lang="en-US" dirty="0" err="1" smtClean="0"/>
              <a:t>phạm</a:t>
            </a:r>
            <a:r>
              <a:rPr lang="en-US" dirty="0" smtClean="0"/>
              <a:t> vi </a:t>
            </a:r>
            <a:r>
              <a:rPr lang="en-US" dirty="0" err="1" smtClean="0"/>
              <a:t>sử</a:t>
            </a:r>
            <a:r>
              <a:rPr lang="en-US" dirty="0" smtClean="0"/>
              <a:t> </a:t>
            </a:r>
            <a:r>
              <a:rPr lang="en-US" dirty="0" err="1" smtClean="0"/>
              <a:t>dụng</a:t>
            </a:r>
            <a:r>
              <a:rPr lang="en-US" dirty="0" smtClean="0"/>
              <a:t> </a:t>
            </a:r>
            <a:r>
              <a:rPr lang="en-US" dirty="0" err="1" smtClean="0"/>
              <a:t>là</a:t>
            </a:r>
            <a:r>
              <a:rPr lang="en-US" dirty="0" smtClean="0"/>
              <a:t> </a:t>
            </a:r>
            <a:r>
              <a:rPr lang="en-US" dirty="0" smtClean="0">
                <a:solidFill>
                  <a:srgbClr val="FF0000"/>
                </a:solidFill>
              </a:rPr>
              <a:t>private</a:t>
            </a:r>
            <a:r>
              <a:rPr lang="en-US" dirty="0" smtClean="0"/>
              <a:t> </a:t>
            </a:r>
            <a:r>
              <a:rPr lang="en-US" dirty="0" err="1" smtClean="0"/>
              <a:t>để</a:t>
            </a:r>
            <a:r>
              <a:rPr lang="en-US" dirty="0" smtClean="0"/>
              <a:t> </a:t>
            </a:r>
            <a:r>
              <a:rPr lang="en-US" dirty="0" err="1" smtClean="0"/>
              <a:t>bảo</a:t>
            </a:r>
            <a:r>
              <a:rPr lang="en-US" dirty="0" smtClean="0"/>
              <a:t> </a:t>
            </a:r>
            <a:r>
              <a:rPr lang="en-US" dirty="0" err="1" smtClean="0"/>
              <a:t>vệ</a:t>
            </a:r>
            <a:r>
              <a:rPr lang="en-US" dirty="0" smtClean="0"/>
              <a:t> </a:t>
            </a:r>
            <a:r>
              <a:rPr lang="en-US" dirty="0" err="1" smtClean="0"/>
              <a:t>sự</a:t>
            </a:r>
            <a:r>
              <a:rPr lang="en-US" dirty="0" smtClean="0"/>
              <a:t> an </a:t>
            </a:r>
            <a:r>
              <a:rPr lang="en-US" dirty="0" err="1" smtClean="0"/>
              <a:t>toàn</a:t>
            </a:r>
            <a:r>
              <a:rPr lang="en-US" dirty="0" smtClean="0"/>
              <a:t> </a:t>
            </a:r>
            <a:r>
              <a:rPr lang="en-US" dirty="0" err="1" smtClean="0"/>
              <a:t>của</a:t>
            </a:r>
            <a:r>
              <a:rPr lang="en-US" dirty="0" smtClean="0"/>
              <a:t> </a:t>
            </a:r>
            <a:r>
              <a:rPr lang="en-US" dirty="0" err="1" smtClean="0"/>
              <a:t>dữ</a:t>
            </a:r>
            <a:r>
              <a:rPr lang="en-US" dirty="0" smtClean="0"/>
              <a:t> </a:t>
            </a:r>
            <a:r>
              <a:rPr lang="en-US" dirty="0" err="1" smtClean="0"/>
              <a:t>liệu</a:t>
            </a:r>
            <a:r>
              <a:rPr lang="en-US" dirty="0" smtClean="0"/>
              <a:t> </a:t>
            </a:r>
            <a:r>
              <a:rPr lang="en-US" dirty="0" err="1" smtClean="0"/>
              <a:t>bên</a:t>
            </a:r>
            <a:r>
              <a:rPr lang="en-US" dirty="0" smtClean="0"/>
              <a:t> </a:t>
            </a:r>
            <a:r>
              <a:rPr lang="en-US" dirty="0" err="1" smtClean="0"/>
              <a:t>trong</a:t>
            </a:r>
            <a:r>
              <a:rPr lang="en-US" dirty="0" smtClean="0"/>
              <a:t> </a:t>
            </a:r>
            <a:r>
              <a:rPr lang="en-US" dirty="0" err="1" smtClean="0"/>
              <a:t>lớp</a:t>
            </a:r>
            <a:r>
              <a:rPr lang="en-US" dirty="0" smtClean="0"/>
              <a:t> </a:t>
            </a:r>
            <a:r>
              <a:rPr lang="en-US" dirty="0" err="1" smtClean="0"/>
              <a:t>đó</a:t>
            </a:r>
            <a:r>
              <a:rPr lang="en-US" dirty="0" smtClean="0"/>
              <a:t>, </a:t>
            </a:r>
            <a:r>
              <a:rPr lang="en-US" dirty="0" err="1" smtClean="0"/>
              <a:t>không</a:t>
            </a:r>
            <a:r>
              <a:rPr lang="en-US" dirty="0" smtClean="0"/>
              <a:t> </a:t>
            </a:r>
            <a:r>
              <a:rPr lang="en-US" dirty="0" err="1" smtClean="0"/>
              <a:t>cho</a:t>
            </a:r>
            <a:r>
              <a:rPr lang="en-US" dirty="0" smtClean="0"/>
              <a:t> </a:t>
            </a:r>
            <a:r>
              <a:rPr lang="en-US" dirty="0" err="1" smtClean="0"/>
              <a:t>phép</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phần</a:t>
            </a:r>
            <a:r>
              <a:rPr lang="en-US" dirty="0" smtClean="0"/>
              <a:t> </a:t>
            </a:r>
            <a:r>
              <a:rPr lang="en-US" dirty="0" err="1" smtClean="0"/>
              <a:t>bên</a:t>
            </a:r>
            <a:r>
              <a:rPr lang="en-US" dirty="0" smtClean="0"/>
              <a:t> </a:t>
            </a:r>
            <a:r>
              <a:rPr lang="en-US" dirty="0" err="1" smtClean="0"/>
              <a:t>ngoài</a:t>
            </a:r>
            <a:r>
              <a:rPr lang="en-US" dirty="0" smtClean="0"/>
              <a:t> </a:t>
            </a:r>
            <a:r>
              <a:rPr lang="en-US" dirty="0" err="1" smtClean="0"/>
              <a:t>có</a:t>
            </a:r>
            <a:r>
              <a:rPr lang="en-US" dirty="0" smtClean="0"/>
              <a:t> </a:t>
            </a:r>
            <a:r>
              <a:rPr lang="en-US" dirty="0" err="1" smtClean="0"/>
              <a:t>thể</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trực</a:t>
            </a:r>
            <a:r>
              <a:rPr lang="en-US" dirty="0" smtClean="0"/>
              <a:t> </a:t>
            </a:r>
            <a:r>
              <a:rPr lang="en-US" dirty="0" err="1" smtClean="0"/>
              <a:t>tiếp</a:t>
            </a:r>
            <a:r>
              <a:rPr lang="en-US" dirty="0" smtClean="0"/>
              <a:t> </a:t>
            </a:r>
            <a:r>
              <a:rPr lang="en-US" dirty="0" err="1" smtClean="0"/>
              <a:t>các</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của</a:t>
            </a:r>
            <a:r>
              <a:rPr lang="en-US" dirty="0" smtClean="0"/>
              <a:t> </a:t>
            </a:r>
            <a:r>
              <a:rPr lang="en-US" dirty="0" err="1" smtClean="0"/>
              <a:t>lớp</a:t>
            </a:r>
            <a:r>
              <a:rPr lang="en-US" dirty="0" smtClean="0"/>
              <a:t>.</a:t>
            </a:r>
          </a:p>
          <a:p>
            <a:pPr lvl="1"/>
            <a:r>
              <a:rPr lang="en-US" dirty="0" err="1" smtClean="0"/>
              <a:t>Các</a:t>
            </a:r>
            <a:r>
              <a:rPr lang="en-US" dirty="0" smtClean="0"/>
              <a:t> </a:t>
            </a:r>
            <a:r>
              <a:rPr lang="en-US" dirty="0" err="1" smtClean="0">
                <a:solidFill>
                  <a:srgbClr val="FF0000"/>
                </a:solidFill>
              </a:rPr>
              <a:t>phương</a:t>
            </a:r>
            <a:r>
              <a:rPr lang="en-US" dirty="0" smtClean="0">
                <a:solidFill>
                  <a:srgbClr val="FF0000"/>
                </a:solidFill>
              </a:rPr>
              <a:t> </a:t>
            </a:r>
            <a:r>
              <a:rPr lang="en-US" dirty="0" err="1" smtClean="0">
                <a:solidFill>
                  <a:srgbClr val="FF0000"/>
                </a:solidFill>
              </a:rPr>
              <a:t>thức</a:t>
            </a:r>
            <a:r>
              <a:rPr lang="en-US" dirty="0" smtClean="0">
                <a:solidFill>
                  <a:srgbClr val="FF0000"/>
                </a:solidFill>
              </a:rPr>
              <a:t> </a:t>
            </a:r>
            <a:r>
              <a:rPr lang="en-US" dirty="0" err="1" smtClean="0"/>
              <a:t>thường</a:t>
            </a:r>
            <a:r>
              <a:rPr lang="en-US" dirty="0" smtClean="0"/>
              <a:t> </a:t>
            </a:r>
            <a:r>
              <a:rPr lang="en-US" dirty="0" err="1" smtClean="0"/>
              <a:t>được</a:t>
            </a:r>
            <a:r>
              <a:rPr lang="en-US" dirty="0" smtClean="0"/>
              <a:t> </a:t>
            </a:r>
            <a:r>
              <a:rPr lang="en-US" dirty="0" err="1" smtClean="0"/>
              <a:t>khai</a:t>
            </a:r>
            <a:r>
              <a:rPr lang="en-US" dirty="0" smtClean="0"/>
              <a:t> </a:t>
            </a:r>
            <a:r>
              <a:rPr lang="en-US" dirty="0" err="1" smtClean="0"/>
              <a:t>báo</a:t>
            </a:r>
            <a:r>
              <a:rPr lang="en-US" dirty="0" smtClean="0"/>
              <a:t> </a:t>
            </a:r>
            <a:r>
              <a:rPr lang="en-US" dirty="0" err="1" smtClean="0"/>
              <a:t>phạm</a:t>
            </a:r>
            <a:r>
              <a:rPr lang="en-US" dirty="0" smtClean="0"/>
              <a:t> vi </a:t>
            </a:r>
            <a:r>
              <a:rPr lang="en-US" dirty="0" err="1" smtClean="0"/>
              <a:t>sử</a:t>
            </a:r>
            <a:r>
              <a:rPr lang="en-US" dirty="0" smtClean="0"/>
              <a:t> </a:t>
            </a:r>
            <a:r>
              <a:rPr lang="en-US" dirty="0" err="1" smtClean="0"/>
              <a:t>dụng</a:t>
            </a:r>
            <a:r>
              <a:rPr lang="en-US" dirty="0" smtClean="0"/>
              <a:t> </a:t>
            </a:r>
            <a:r>
              <a:rPr lang="en-US" dirty="0" err="1" smtClean="0"/>
              <a:t>là</a:t>
            </a:r>
            <a:r>
              <a:rPr lang="en-US" dirty="0" smtClean="0"/>
              <a:t> </a:t>
            </a:r>
            <a:r>
              <a:rPr lang="en-US" dirty="0" smtClean="0">
                <a:solidFill>
                  <a:srgbClr val="FF0000"/>
                </a:solidFill>
              </a:rPr>
              <a:t>public</a:t>
            </a:r>
            <a:r>
              <a:rPr lang="en-US" dirty="0" smtClean="0"/>
              <a:t> </a:t>
            </a:r>
            <a:r>
              <a:rPr lang="en-US" dirty="0" err="1" smtClean="0"/>
              <a:t>để</a:t>
            </a:r>
            <a:r>
              <a:rPr lang="en-US" dirty="0" smtClean="0"/>
              <a:t> </a:t>
            </a:r>
            <a:r>
              <a:rPr lang="en-US" dirty="0" err="1" smtClean="0"/>
              <a:t>cung</a:t>
            </a:r>
            <a:r>
              <a:rPr lang="en-US" dirty="0" smtClean="0"/>
              <a:t> </a:t>
            </a:r>
            <a:r>
              <a:rPr lang="en-US" dirty="0" err="1" smtClean="0"/>
              <a:t>cấp</a:t>
            </a:r>
            <a:r>
              <a:rPr lang="en-US" dirty="0" smtClean="0"/>
              <a:t> </a:t>
            </a:r>
            <a:r>
              <a:rPr lang="en-US" dirty="0" err="1" smtClean="0"/>
              <a:t>các</a:t>
            </a:r>
            <a:r>
              <a:rPr lang="en-US" dirty="0" smtClean="0"/>
              <a:t> </a:t>
            </a:r>
            <a:r>
              <a:rPr lang="en-US" dirty="0" err="1" smtClean="0"/>
              <a:t>chức</a:t>
            </a:r>
            <a:r>
              <a:rPr lang="en-US" dirty="0" smtClean="0"/>
              <a:t> </a:t>
            </a:r>
            <a:r>
              <a:rPr lang="en-US" dirty="0" err="1" smtClean="0"/>
              <a:t>năng</a:t>
            </a:r>
            <a:r>
              <a:rPr lang="en-US" dirty="0" smtClean="0"/>
              <a:t> </a:t>
            </a:r>
            <a:r>
              <a:rPr lang="en-US" dirty="0" err="1" smtClean="0"/>
              <a:t>ra</a:t>
            </a:r>
            <a:r>
              <a:rPr lang="en-US" dirty="0" smtClean="0"/>
              <a:t> </a:t>
            </a:r>
            <a:r>
              <a:rPr lang="en-US" dirty="0" err="1" smtClean="0"/>
              <a:t>bên</a:t>
            </a:r>
            <a:r>
              <a:rPr lang="en-US" dirty="0" smtClean="0"/>
              <a:t> </a:t>
            </a:r>
            <a:r>
              <a:rPr lang="en-US" dirty="0" err="1" smtClean="0"/>
              <a:t>ngoài</a:t>
            </a:r>
            <a:r>
              <a:rPr lang="en-US" dirty="0" smtClean="0"/>
              <a:t> </a:t>
            </a:r>
            <a:r>
              <a:rPr lang="en-US" dirty="0" err="1" smtClean="0"/>
              <a:t>sử</a:t>
            </a:r>
            <a:r>
              <a:rPr lang="en-US" dirty="0" smtClean="0"/>
              <a:t> </a:t>
            </a:r>
            <a:r>
              <a:rPr lang="en-US" dirty="0" err="1" smtClean="0"/>
              <a:t>dụng</a:t>
            </a:r>
            <a:r>
              <a:rPr lang="en-US" dirty="0" smtClean="0"/>
              <a:t>.</a:t>
            </a:r>
            <a:endParaRPr lang="en-US" dirty="0"/>
          </a:p>
        </p:txBody>
      </p:sp>
      <p:sp>
        <p:nvSpPr>
          <p:cNvPr id="4" name="TextBox 3"/>
          <p:cNvSpPr txBox="1"/>
          <p:nvPr/>
        </p:nvSpPr>
        <p:spPr>
          <a:xfrm>
            <a:off x="1143000" y="152400"/>
            <a:ext cx="3733800" cy="523220"/>
          </a:xfrm>
          <a:prstGeom prst="rect">
            <a:avLst/>
          </a:prstGeom>
          <a:noFill/>
        </p:spPr>
        <p:txBody>
          <a:bodyPr wrap="square" rtlCol="0">
            <a:spAutoFit/>
          </a:bodyPr>
          <a:lstStyle/>
          <a:p>
            <a:r>
              <a:rPr lang="en-US" sz="2800" b="1" dirty="0" err="1" smtClean="0"/>
              <a:t>Từ</a:t>
            </a:r>
            <a:r>
              <a:rPr lang="en-US" sz="2800" b="1" dirty="0" smtClean="0"/>
              <a:t> </a:t>
            </a:r>
            <a:r>
              <a:rPr lang="en-US" sz="2800" b="1" dirty="0" err="1" smtClean="0"/>
              <a:t>khóa</a:t>
            </a:r>
            <a:r>
              <a:rPr lang="en-US" sz="2800" b="1" dirty="0" smtClean="0"/>
              <a:t> </a:t>
            </a:r>
            <a:r>
              <a:rPr lang="en-US" sz="2800" b="1" dirty="0" err="1" smtClean="0"/>
              <a:t>truy</a:t>
            </a:r>
            <a:r>
              <a:rPr lang="en-US" sz="2800" b="1" dirty="0" smtClean="0"/>
              <a:t> </a:t>
            </a:r>
            <a:r>
              <a:rPr lang="en-US" sz="2800" b="1" dirty="0" err="1" smtClean="0"/>
              <a:t>xuất</a:t>
            </a:r>
            <a:endParaRPr lang="en-US" b="1" dirty="0"/>
          </a:p>
        </p:txBody>
      </p:sp>
    </p:spTree>
    <p:extLst>
      <p:ext uri="{BB962C8B-B14F-4D97-AF65-F5344CB8AC3E}">
        <p14:creationId xmlns:p14="http://schemas.microsoft.com/office/powerpoint/2010/main" val="35926001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r>
              <a:rPr lang="en-US" dirty="0" err="1" smtClean="0"/>
              <a:t>Ví</a:t>
            </a:r>
            <a:r>
              <a:rPr lang="en-US" dirty="0" smtClean="0"/>
              <a:t> </a:t>
            </a:r>
            <a:r>
              <a:rPr lang="en-US" dirty="0" err="1" smtClean="0"/>
              <a:t>dụ</a:t>
            </a:r>
            <a:r>
              <a:rPr lang="en-US" dirty="0" smtClean="0"/>
              <a:t>: </a:t>
            </a:r>
            <a:r>
              <a:rPr lang="en-US" dirty="0" err="1" smtClean="0"/>
              <a:t>Phạm</a:t>
            </a:r>
            <a:r>
              <a:rPr lang="en-US" dirty="0" smtClean="0"/>
              <a:t> </a:t>
            </a:r>
            <a:r>
              <a:rPr lang="en-US" dirty="0" smtClean="0"/>
              <a:t>vi </a:t>
            </a:r>
            <a:r>
              <a:rPr lang="en-US" dirty="0" err="1" smtClean="0"/>
              <a:t>của</a:t>
            </a:r>
            <a:r>
              <a:rPr lang="en-US" dirty="0" smtClean="0"/>
              <a:t> </a:t>
            </a:r>
            <a:r>
              <a:rPr lang="en-US" dirty="0" err="1" smtClean="0"/>
              <a:t>thuộc</a:t>
            </a:r>
            <a:r>
              <a:rPr lang="en-US" dirty="0" smtClean="0"/>
              <a:t> </a:t>
            </a:r>
            <a:r>
              <a:rPr lang="en-US" dirty="0" err="1" smtClean="0"/>
              <a:t>tính</a:t>
            </a:r>
            <a:endParaRPr lang="en-US" dirty="0"/>
          </a:p>
        </p:txBody>
      </p:sp>
      <p:pic>
        <p:nvPicPr>
          <p:cNvPr id="6146" name="Picture 2"/>
          <p:cNvPicPr>
            <a:picLocks noGrp="1" noChangeAspect="1" noChangeArrowheads="1"/>
          </p:cNvPicPr>
          <p:nvPr>
            <p:ph idx="1"/>
          </p:nvPr>
        </p:nvPicPr>
        <p:blipFill>
          <a:blip r:embed="rId2"/>
          <a:srcRect/>
          <a:stretch>
            <a:fillRect/>
          </a:stretch>
        </p:blipFill>
        <p:spPr bwMode="auto">
          <a:xfrm>
            <a:off x="762000" y="1524000"/>
            <a:ext cx="6934200" cy="4800599"/>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a:normAutofit/>
          </a:bodyPr>
          <a:lstStyle/>
          <a:p>
            <a:pPr>
              <a:buNone/>
            </a:pPr>
            <a:endParaRPr lang="en-US" sz="4500" dirty="0" smtClean="0"/>
          </a:p>
          <a:p>
            <a:pPr>
              <a:buNone/>
            </a:pPr>
            <a:endParaRPr lang="en-US" sz="4500" dirty="0" smtClean="0"/>
          </a:p>
          <a:p>
            <a:pPr algn="ctr">
              <a:buNone/>
            </a:pPr>
            <a:r>
              <a:rPr lang="en-US" sz="5000" dirty="0" err="1" smtClean="0"/>
              <a:t>Lớp</a:t>
            </a:r>
            <a:r>
              <a:rPr lang="en-US" sz="5000" dirty="0" smtClean="0"/>
              <a:t> </a:t>
            </a:r>
            <a:r>
              <a:rPr lang="en-US" sz="5000" dirty="0" err="1" smtClean="0"/>
              <a:t>đối</a:t>
            </a:r>
            <a:r>
              <a:rPr lang="en-US" sz="5000" dirty="0" smtClean="0"/>
              <a:t> </a:t>
            </a:r>
            <a:r>
              <a:rPr lang="en-US" sz="5000" dirty="0" err="1" smtClean="0"/>
              <a:t>tượng</a:t>
            </a:r>
            <a:endParaRPr lang="en-US" sz="5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srcRect/>
          <a:stretch>
            <a:fillRect/>
          </a:stretch>
        </p:blipFill>
        <p:spPr bwMode="auto">
          <a:xfrm>
            <a:off x="914400" y="609600"/>
            <a:ext cx="7543799" cy="4419599"/>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Phạm vi của thuộc tính</a:t>
            </a:r>
            <a:endParaRPr lang="en-US"/>
          </a:p>
        </p:txBody>
      </p:sp>
      <p:pic>
        <p:nvPicPr>
          <p:cNvPr id="10242" name="Picture 2"/>
          <p:cNvPicPr>
            <a:picLocks noChangeAspect="1" noChangeArrowheads="1"/>
          </p:cNvPicPr>
          <p:nvPr/>
        </p:nvPicPr>
        <p:blipFill>
          <a:blip r:embed="rId2"/>
          <a:srcRect/>
          <a:stretch>
            <a:fillRect/>
          </a:stretch>
        </p:blipFill>
        <p:spPr bwMode="auto">
          <a:xfrm>
            <a:off x="304800" y="2362200"/>
            <a:ext cx="2209800" cy="228600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2667000" y="2362200"/>
            <a:ext cx="6010275" cy="41148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Phạm vi của thuộc tính</a:t>
            </a:r>
            <a:endParaRPr lang="en-US"/>
          </a:p>
        </p:txBody>
      </p:sp>
      <p:sp>
        <p:nvSpPr>
          <p:cNvPr id="3" name="Content Placeholder 2"/>
          <p:cNvSpPr>
            <a:spLocks noGrp="1"/>
          </p:cNvSpPr>
          <p:nvPr>
            <p:ph idx="1"/>
          </p:nvPr>
        </p:nvSpPr>
        <p:spPr/>
        <p:txBody>
          <a:bodyPr/>
          <a:lstStyle/>
          <a:p>
            <a:r>
              <a:rPr lang="en-US" smtClean="0"/>
              <a:t>Nên sử dụng phạm vi nào cho thuộc tính ?</a:t>
            </a:r>
          </a:p>
          <a:p>
            <a:pPr lvl="1"/>
            <a:r>
              <a:rPr lang="en-US" smtClean="0"/>
              <a:t>Dù thuộc tính có thể khai báo với phạm vi là public nhưng không nên lạm dụng cách khai báo này vì nó sẽ làm mất tính an toàn của dữ liệu</a:t>
            </a:r>
          </a:p>
          <a:p>
            <a:pPr lvl="1"/>
            <a:r>
              <a:rPr lang="en-US" smtClean="0"/>
              <a:t>Các thuộc tính thường được khai báo phạm vi là private để bảo vệ sự an toàn của dữ liệu bên trong lớp, không cho phép các thành phần bên ngoài sử dụng trực tiếp các thuộc tính của lớp.</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smtClean="0"/>
              <a:t>Phạm vi của phương thức</a:t>
            </a:r>
            <a:endParaRPr lang="en-US"/>
          </a:p>
        </p:txBody>
      </p:sp>
      <p:pic>
        <p:nvPicPr>
          <p:cNvPr id="12290" name="Picture 2"/>
          <p:cNvPicPr>
            <a:picLocks noGrp="1" noChangeAspect="1" noChangeArrowheads="1"/>
          </p:cNvPicPr>
          <p:nvPr>
            <p:ph idx="1"/>
          </p:nvPr>
        </p:nvPicPr>
        <p:blipFill>
          <a:blip r:embed="rId2"/>
          <a:srcRect/>
          <a:stretch>
            <a:fillRect/>
          </a:stretch>
        </p:blipFill>
        <p:spPr bwMode="auto">
          <a:xfrm>
            <a:off x="762000" y="1371600"/>
            <a:ext cx="5334000" cy="502920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381000" y="0"/>
            <a:ext cx="5867400" cy="655320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Phạm vi của phương thức</a:t>
            </a:r>
            <a:endParaRPr lang="en-US"/>
          </a:p>
        </p:txBody>
      </p:sp>
      <p:pic>
        <p:nvPicPr>
          <p:cNvPr id="14338" name="Picture 2"/>
          <p:cNvPicPr>
            <a:picLocks noChangeAspect="1" noChangeArrowheads="1"/>
          </p:cNvPicPr>
          <p:nvPr/>
        </p:nvPicPr>
        <p:blipFill>
          <a:blip r:embed="rId2"/>
          <a:srcRect/>
          <a:stretch>
            <a:fillRect/>
          </a:stretch>
        </p:blipFill>
        <p:spPr bwMode="auto">
          <a:xfrm>
            <a:off x="457200" y="1524000"/>
            <a:ext cx="8258175" cy="3676650"/>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Phạm vi của phương thức</a:t>
            </a:r>
            <a:endParaRPr lang="en-US"/>
          </a:p>
        </p:txBody>
      </p:sp>
      <p:sp>
        <p:nvSpPr>
          <p:cNvPr id="3" name="Content Placeholder 2"/>
          <p:cNvSpPr>
            <a:spLocks noGrp="1"/>
          </p:cNvSpPr>
          <p:nvPr>
            <p:ph idx="1"/>
          </p:nvPr>
        </p:nvSpPr>
        <p:spPr/>
        <p:txBody>
          <a:bodyPr/>
          <a:lstStyle/>
          <a:p>
            <a:r>
              <a:rPr lang="en-US" smtClean="0"/>
              <a:t>Nên sử dụng phạm vi nào cho phương thức ?</a:t>
            </a:r>
          </a:p>
          <a:p>
            <a:pPr lvl="1"/>
            <a:r>
              <a:rPr lang="en-US" smtClean="0"/>
              <a:t>Các phương thức có thể được khai báo phạm vi là private hay public</a:t>
            </a:r>
          </a:p>
          <a:p>
            <a:pPr lvl="1"/>
            <a:r>
              <a:rPr lang="en-US" smtClean="0"/>
              <a:t>Các phương thức nên được khai báo là public để cung cấp chức năng cho bên ngoài sử dụng.</a:t>
            </a:r>
          </a:p>
          <a:p>
            <a:pPr lvl="1"/>
            <a:r>
              <a:rPr lang="en-US" smtClean="0"/>
              <a:t>Tùy nhu cầu sử dụng thực tế mà khai báo phạm vi của phương thức.</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Thiết kế lớp</a:t>
            </a:r>
            <a:endParaRPr lang="en-US"/>
          </a:p>
        </p:txBody>
      </p:sp>
      <p:sp>
        <p:nvSpPr>
          <p:cNvPr id="3" name="Content Placeholder 2"/>
          <p:cNvSpPr>
            <a:spLocks noGrp="1"/>
          </p:cNvSpPr>
          <p:nvPr>
            <p:ph idx="1"/>
          </p:nvPr>
        </p:nvSpPr>
        <p:spPr/>
        <p:txBody>
          <a:bodyPr/>
          <a:lstStyle/>
          <a:p>
            <a:r>
              <a:rPr lang="en-US" smtClean="0"/>
              <a:t>Các vấn đề quan tâm khi thiết kế lớp:</a:t>
            </a:r>
          </a:p>
          <a:p>
            <a:pPr lvl="1"/>
            <a:r>
              <a:rPr lang="en-US" smtClean="0"/>
              <a:t>Tên lớp</a:t>
            </a:r>
          </a:p>
          <a:p>
            <a:pPr lvl="1"/>
            <a:r>
              <a:rPr lang="en-US" smtClean="0"/>
              <a:t>Các thuộc tính</a:t>
            </a:r>
          </a:p>
          <a:p>
            <a:pPr lvl="1"/>
            <a:r>
              <a:rPr lang="en-US" smtClean="0"/>
              <a:t>Các phương thức (mỗi phương thức chỉ mô tả đầu vào và đầu ra, không quan tâm cài đặt nội dung phương thức thế nào)</a:t>
            </a:r>
          </a:p>
          <a:p>
            <a:pPr lvl="1"/>
            <a:r>
              <a:rPr lang="en-US" smtClean="0"/>
              <a:t>Các mối quan hệ với các lớp khác (nếu có)</a:t>
            </a: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Thiết kế lớp</a:t>
            </a:r>
            <a:endParaRPr lang="en-US"/>
          </a:p>
        </p:txBody>
      </p:sp>
      <p:sp>
        <p:nvSpPr>
          <p:cNvPr id="5" name="Content Placeholder 4"/>
          <p:cNvSpPr>
            <a:spLocks noGrp="1"/>
          </p:cNvSpPr>
          <p:nvPr>
            <p:ph idx="1"/>
          </p:nvPr>
        </p:nvSpPr>
        <p:spPr>
          <a:xfrm>
            <a:off x="457200" y="1935480"/>
            <a:ext cx="8229600" cy="883920"/>
          </a:xfrm>
        </p:spPr>
        <p:txBody>
          <a:bodyPr/>
          <a:lstStyle/>
          <a:p>
            <a:r>
              <a:rPr lang="en-US" smtClean="0"/>
              <a:t>Kí hiệu</a:t>
            </a:r>
          </a:p>
          <a:p>
            <a:endParaRPr lang="en-US"/>
          </a:p>
        </p:txBody>
      </p:sp>
      <p:pic>
        <p:nvPicPr>
          <p:cNvPr id="6" name="Picture 2"/>
          <p:cNvPicPr>
            <a:picLocks noChangeAspect="1" noChangeArrowheads="1"/>
          </p:cNvPicPr>
          <p:nvPr/>
        </p:nvPicPr>
        <p:blipFill>
          <a:blip r:embed="rId2"/>
          <a:srcRect/>
          <a:stretch>
            <a:fillRect/>
          </a:stretch>
        </p:blipFill>
        <p:spPr bwMode="auto">
          <a:xfrm>
            <a:off x="304800" y="2590800"/>
            <a:ext cx="8152382" cy="1238095"/>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Thiết kế lớp</a:t>
            </a:r>
            <a:endParaRPr lang="en-US"/>
          </a:p>
        </p:txBody>
      </p:sp>
      <p:graphicFrame>
        <p:nvGraphicFramePr>
          <p:cNvPr id="5" name="Content Placeholder 4"/>
          <p:cNvGraphicFramePr>
            <a:graphicFrameLocks noGrp="1"/>
          </p:cNvGraphicFramePr>
          <p:nvPr>
            <p:ph idx="1"/>
          </p:nvPr>
        </p:nvGraphicFramePr>
        <p:xfrm>
          <a:off x="628650" y="1825625"/>
          <a:ext cx="7886700" cy="1854200"/>
        </p:xfrm>
        <a:graphic>
          <a:graphicData uri="http://schemas.openxmlformats.org/drawingml/2006/table">
            <a:tbl>
              <a:tblPr firstRow="1" bandRow="1">
                <a:tableStyleId>{5C22544A-7EE6-4342-B048-85BDC9FD1C3A}</a:tableStyleId>
              </a:tblPr>
              <a:tblGrid>
                <a:gridCol w="3943350"/>
                <a:gridCol w="3943350"/>
              </a:tblGrid>
              <a:tr h="370840">
                <a:tc>
                  <a:txBody>
                    <a:bodyPr/>
                    <a:lstStyle/>
                    <a:p>
                      <a:r>
                        <a:rPr lang="en-US" smtClean="0"/>
                        <a:t>Ký</a:t>
                      </a:r>
                      <a:r>
                        <a:rPr lang="en-US" baseline="0" smtClean="0"/>
                        <a:t> hiệu</a:t>
                      </a:r>
                      <a:endParaRPr lang="en-US"/>
                    </a:p>
                  </a:txBody>
                  <a:tcPr marL="87630" marR="87630"/>
                </a:tc>
                <a:tc>
                  <a:txBody>
                    <a:bodyPr/>
                    <a:lstStyle/>
                    <a:p>
                      <a:r>
                        <a:rPr lang="en-US" smtClean="0"/>
                        <a:t>C#</a:t>
                      </a:r>
                      <a:endParaRPr lang="en-US"/>
                    </a:p>
                  </a:txBody>
                  <a:tcPr marL="87630" marR="87630"/>
                </a:tc>
              </a:tr>
              <a:tr h="370840">
                <a:tc>
                  <a:txBody>
                    <a:bodyPr/>
                    <a:lstStyle/>
                    <a:p>
                      <a:r>
                        <a:rPr lang="en-US" smtClean="0"/>
                        <a:t>- tu_so: int</a:t>
                      </a:r>
                      <a:endParaRPr lang="en-US"/>
                    </a:p>
                  </a:txBody>
                  <a:tcPr marL="87630" marR="87630"/>
                </a:tc>
                <a:tc>
                  <a:txBody>
                    <a:bodyPr/>
                    <a:lstStyle/>
                    <a:p>
                      <a:r>
                        <a:rPr lang="en-US" smtClean="0"/>
                        <a:t>private   int   tu_so</a:t>
                      </a:r>
                      <a:endParaRPr lang="en-US"/>
                    </a:p>
                  </a:txBody>
                  <a:tcPr marL="87630" marR="87630"/>
                </a:tc>
              </a:tr>
              <a:tr h="370840">
                <a:tc>
                  <a:txBody>
                    <a:bodyPr/>
                    <a:lstStyle/>
                    <a:p>
                      <a:r>
                        <a:rPr lang="en-US" smtClean="0"/>
                        <a:t>- mau_so: int</a:t>
                      </a:r>
                      <a:endParaRPr lang="en-US"/>
                    </a:p>
                  </a:txBody>
                  <a:tcPr marL="87630" marR="87630"/>
                </a:tc>
                <a:tc>
                  <a:txBody>
                    <a:bodyPr/>
                    <a:lstStyle/>
                    <a:p>
                      <a:r>
                        <a:rPr lang="en-US" smtClean="0"/>
                        <a:t>private   int   mau_so</a:t>
                      </a:r>
                      <a:endParaRPr lang="en-US"/>
                    </a:p>
                  </a:txBody>
                  <a:tcPr marL="87630" marR="87630"/>
                </a:tc>
              </a:tr>
              <a:tr h="370840">
                <a:tc>
                  <a:txBody>
                    <a:bodyPr/>
                    <a:lstStyle/>
                    <a:p>
                      <a:r>
                        <a:rPr lang="en-US" smtClean="0"/>
                        <a:t>+ Nhap(): void</a:t>
                      </a:r>
                      <a:endParaRPr lang="en-US"/>
                    </a:p>
                  </a:txBody>
                  <a:tcPr marL="87630" marR="87630"/>
                </a:tc>
                <a:tc>
                  <a:txBody>
                    <a:bodyPr/>
                    <a:lstStyle/>
                    <a:p>
                      <a:r>
                        <a:rPr lang="en-US" smtClean="0"/>
                        <a:t>public</a:t>
                      </a:r>
                      <a:r>
                        <a:rPr lang="en-US" baseline="0" smtClean="0"/>
                        <a:t>  void   Nhap()</a:t>
                      </a:r>
                      <a:endParaRPr lang="en-US"/>
                    </a:p>
                  </a:txBody>
                  <a:tcPr marL="87630" marR="87630"/>
                </a:tc>
              </a:tr>
              <a:tr h="370840">
                <a:tc>
                  <a:txBody>
                    <a:bodyPr/>
                    <a:lstStyle/>
                    <a:p>
                      <a:r>
                        <a:rPr lang="en-US" smtClean="0"/>
                        <a:t>+ Xuat(): void</a:t>
                      </a:r>
                      <a:endParaRPr lang="en-US"/>
                    </a:p>
                  </a:txBody>
                  <a:tcPr marL="87630" marR="87630"/>
                </a:tc>
                <a:tc>
                  <a:txBody>
                    <a:bodyPr/>
                    <a:lstStyle/>
                    <a:p>
                      <a:r>
                        <a:rPr lang="en-US" smtClean="0"/>
                        <a:t>public   void   Xuat()</a:t>
                      </a:r>
                      <a:endParaRPr lang="en-US"/>
                    </a:p>
                  </a:txBody>
                  <a:tcPr marL="87630" marR="8763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2400"/>
            <a:ext cx="7886700" cy="854074"/>
          </a:xfrm>
        </p:spPr>
        <p:txBody>
          <a:bodyPr>
            <a:normAutofit/>
          </a:bodyPr>
          <a:lstStyle/>
          <a:p>
            <a:r>
              <a:rPr lang="en-US" dirty="0" err="1" smtClean="0"/>
              <a:t>Lập</a:t>
            </a:r>
            <a:r>
              <a:rPr lang="en-US" dirty="0" smtClean="0"/>
              <a:t> </a:t>
            </a:r>
            <a:r>
              <a:rPr lang="en-US" dirty="0" err="1" smtClean="0"/>
              <a:t>trình</a:t>
            </a:r>
            <a:r>
              <a:rPr lang="en-US" dirty="0" smtClean="0"/>
              <a:t> </a:t>
            </a:r>
            <a:r>
              <a:rPr lang="en-US" dirty="0" err="1" smtClean="0"/>
              <a:t>cấu</a:t>
            </a:r>
            <a:r>
              <a:rPr lang="en-US" dirty="0" smtClean="0"/>
              <a:t> </a:t>
            </a:r>
            <a:r>
              <a:rPr lang="en-US" dirty="0" err="1" smtClean="0"/>
              <a:t>trúc</a:t>
            </a:r>
            <a:endParaRPr lang="en-US" dirty="0"/>
          </a:p>
        </p:txBody>
      </p:sp>
      <p:sp>
        <p:nvSpPr>
          <p:cNvPr id="3" name="Content Placeholder 2"/>
          <p:cNvSpPr>
            <a:spLocks noGrp="1"/>
          </p:cNvSpPr>
          <p:nvPr>
            <p:ph idx="1"/>
          </p:nvPr>
        </p:nvSpPr>
        <p:spPr>
          <a:xfrm>
            <a:off x="457200" y="1006474"/>
            <a:ext cx="8229600" cy="1569720"/>
          </a:xfrm>
        </p:spPr>
        <p:txBody>
          <a:bodyPr>
            <a:normAutofit lnSpcReduction="10000"/>
          </a:bodyPr>
          <a:lstStyle/>
          <a:p>
            <a:r>
              <a:rPr lang="en-US" dirty="0" err="1" smtClean="0"/>
              <a:t>Các</a:t>
            </a:r>
            <a:r>
              <a:rPr lang="en-US" dirty="0" smtClean="0"/>
              <a:t> </a:t>
            </a:r>
            <a:r>
              <a:rPr lang="en-US" dirty="0" err="1" smtClean="0"/>
              <a:t>khái</a:t>
            </a:r>
            <a:r>
              <a:rPr lang="en-US" dirty="0" smtClean="0"/>
              <a:t> </a:t>
            </a:r>
            <a:r>
              <a:rPr lang="en-US" dirty="0" err="1" smtClean="0"/>
              <a:t>niệm</a:t>
            </a:r>
            <a:r>
              <a:rPr lang="en-US" dirty="0" smtClean="0"/>
              <a:t> </a:t>
            </a:r>
            <a:r>
              <a:rPr lang="en-US" dirty="0" err="1" smtClean="0"/>
              <a:t>cơ</a:t>
            </a:r>
            <a:r>
              <a:rPr lang="en-US" dirty="0" smtClean="0"/>
              <a:t> </a:t>
            </a:r>
            <a:r>
              <a:rPr lang="en-US" dirty="0" err="1" smtClean="0"/>
              <a:t>bản</a:t>
            </a:r>
            <a:endParaRPr lang="en-US" dirty="0" smtClean="0"/>
          </a:p>
          <a:p>
            <a:pPr lvl="1"/>
            <a:r>
              <a:rPr lang="en-US" b="1" dirty="0" err="1" smtClean="0"/>
              <a:t>Biến</a:t>
            </a:r>
            <a:r>
              <a:rPr lang="en-US" dirty="0" smtClean="0"/>
              <a:t>: </a:t>
            </a:r>
            <a:r>
              <a:rPr lang="en-US" dirty="0" err="1" smtClean="0"/>
              <a:t>Vùng</a:t>
            </a:r>
            <a:r>
              <a:rPr lang="en-US" dirty="0" smtClean="0"/>
              <a:t> </a:t>
            </a:r>
            <a:r>
              <a:rPr lang="en-US" dirty="0" err="1" smtClean="0"/>
              <a:t>nhớ</a:t>
            </a:r>
            <a:r>
              <a:rPr lang="en-US" dirty="0" smtClean="0"/>
              <a:t> </a:t>
            </a:r>
            <a:r>
              <a:rPr lang="en-US" dirty="0" err="1" smtClean="0"/>
              <a:t>bên</a:t>
            </a:r>
            <a:r>
              <a:rPr lang="en-US" dirty="0" smtClean="0"/>
              <a:t> </a:t>
            </a:r>
            <a:r>
              <a:rPr lang="en-US" dirty="0" err="1" smtClean="0"/>
              <a:t>trong</a:t>
            </a:r>
            <a:r>
              <a:rPr lang="en-US" dirty="0" smtClean="0"/>
              <a:t> </a:t>
            </a:r>
            <a:r>
              <a:rPr lang="en-US" dirty="0" err="1" smtClean="0"/>
              <a:t>bộ</a:t>
            </a:r>
            <a:r>
              <a:rPr lang="en-US" dirty="0" smtClean="0"/>
              <a:t> </a:t>
            </a:r>
            <a:r>
              <a:rPr lang="en-US" dirty="0" err="1" smtClean="0"/>
              <a:t>nhớ</a:t>
            </a:r>
            <a:r>
              <a:rPr lang="en-US" dirty="0" smtClean="0"/>
              <a:t> </a:t>
            </a:r>
            <a:r>
              <a:rPr lang="en-US" dirty="0" err="1" smtClean="0"/>
              <a:t>chính</a:t>
            </a:r>
            <a:r>
              <a:rPr lang="en-US" dirty="0" smtClean="0"/>
              <a:t> </a:t>
            </a:r>
            <a:r>
              <a:rPr lang="en-US" dirty="0" err="1" smtClean="0"/>
              <a:t>cho</a:t>
            </a:r>
            <a:r>
              <a:rPr lang="en-US" dirty="0" smtClean="0"/>
              <a:t> </a:t>
            </a:r>
            <a:r>
              <a:rPr lang="en-US" dirty="0" err="1" smtClean="0"/>
              <a:t>phép</a:t>
            </a:r>
            <a:r>
              <a:rPr lang="en-US" dirty="0" smtClean="0"/>
              <a:t> </a:t>
            </a:r>
            <a:r>
              <a:rPr lang="en-US" dirty="0" err="1" smtClean="0"/>
              <a:t>biểu</a:t>
            </a:r>
            <a:r>
              <a:rPr lang="en-US" dirty="0" smtClean="0"/>
              <a:t> </a:t>
            </a:r>
            <a:r>
              <a:rPr lang="en-US" dirty="0" err="1" smtClean="0"/>
              <a:t>diễn</a:t>
            </a:r>
            <a:r>
              <a:rPr lang="en-US" dirty="0" smtClean="0"/>
              <a:t> </a:t>
            </a:r>
            <a:r>
              <a:rPr lang="en-US" dirty="0" err="1" smtClean="0"/>
              <a:t>các</a:t>
            </a:r>
            <a:r>
              <a:rPr lang="en-US" dirty="0" smtClean="0"/>
              <a:t> </a:t>
            </a:r>
            <a:r>
              <a:rPr lang="en-US" dirty="0" err="1" smtClean="0"/>
              <a:t>thông</a:t>
            </a:r>
            <a:r>
              <a:rPr lang="en-US" dirty="0" smtClean="0"/>
              <a:t> tin </a:t>
            </a:r>
            <a:r>
              <a:rPr lang="en-US" dirty="0" err="1" smtClean="0"/>
              <a:t>trong</a:t>
            </a:r>
            <a:r>
              <a:rPr lang="en-US" dirty="0" smtClean="0"/>
              <a:t> </a:t>
            </a:r>
            <a:r>
              <a:rPr lang="en-US" dirty="0" err="1" smtClean="0"/>
              <a:t>thực</a:t>
            </a:r>
            <a:r>
              <a:rPr lang="en-US" dirty="0" smtClean="0"/>
              <a:t> </a:t>
            </a:r>
            <a:r>
              <a:rPr lang="en-US" dirty="0" err="1" smtClean="0"/>
              <a:t>tế</a:t>
            </a:r>
            <a:r>
              <a:rPr lang="en-US" dirty="0" smtClean="0"/>
              <a:t> </a:t>
            </a:r>
          </a:p>
          <a:p>
            <a:pPr lvl="1"/>
            <a:r>
              <a:rPr lang="en-US" b="1" dirty="0" err="1" smtClean="0"/>
              <a:t>Kiểu</a:t>
            </a:r>
            <a:r>
              <a:rPr lang="en-US" dirty="0" smtClean="0"/>
              <a:t>  : </a:t>
            </a:r>
            <a:r>
              <a:rPr lang="en-US" dirty="0" err="1" smtClean="0"/>
              <a:t>Thông</a:t>
            </a:r>
            <a:r>
              <a:rPr lang="en-US" dirty="0" smtClean="0"/>
              <a:t> tin </a:t>
            </a:r>
            <a:r>
              <a:rPr lang="en-US" dirty="0" err="1" smtClean="0"/>
              <a:t>cho</a:t>
            </a:r>
            <a:r>
              <a:rPr lang="en-US" dirty="0" smtClean="0"/>
              <a:t> </a:t>
            </a:r>
            <a:r>
              <a:rPr lang="en-US" dirty="0" err="1" smtClean="0"/>
              <a:t>phép</a:t>
            </a:r>
            <a:r>
              <a:rPr lang="en-US" dirty="0" smtClean="0"/>
              <a:t> </a:t>
            </a:r>
            <a:r>
              <a:rPr lang="en-US" dirty="0" err="1" smtClean="0"/>
              <a:t>mô</a:t>
            </a:r>
            <a:r>
              <a:rPr lang="en-US" dirty="0" smtClean="0"/>
              <a:t> </a:t>
            </a:r>
            <a:r>
              <a:rPr lang="en-US" dirty="0" err="1" smtClean="0"/>
              <a:t>tả</a:t>
            </a:r>
            <a:r>
              <a:rPr lang="en-US" dirty="0" smtClean="0"/>
              <a:t> </a:t>
            </a:r>
            <a:r>
              <a:rPr lang="en-US" dirty="0" err="1" smtClean="0"/>
              <a:t>cấu</a:t>
            </a:r>
            <a:r>
              <a:rPr lang="en-US" dirty="0" smtClean="0"/>
              <a:t> </a:t>
            </a:r>
            <a:r>
              <a:rPr lang="en-US" dirty="0" err="1" smtClean="0"/>
              <a:t>trúc</a:t>
            </a:r>
            <a:r>
              <a:rPr lang="en-US" dirty="0" smtClean="0"/>
              <a:t> </a:t>
            </a:r>
            <a:r>
              <a:rPr lang="en-US" dirty="0" err="1" smtClean="0"/>
              <a:t>vùng</a:t>
            </a:r>
            <a:r>
              <a:rPr lang="en-US" dirty="0" smtClean="0"/>
              <a:t> </a:t>
            </a:r>
            <a:r>
              <a:rPr lang="en-US" dirty="0" err="1" smtClean="0"/>
              <a:t>nhớ</a:t>
            </a:r>
            <a:r>
              <a:rPr lang="en-US" dirty="0" smtClean="0"/>
              <a:t> </a:t>
            </a:r>
            <a:r>
              <a:rPr lang="en-US" dirty="0" err="1" smtClean="0"/>
              <a:t>của</a:t>
            </a:r>
            <a:r>
              <a:rPr lang="en-US" dirty="0" smtClean="0"/>
              <a:t> </a:t>
            </a:r>
            <a:r>
              <a:rPr lang="en-US" dirty="0" err="1" smtClean="0"/>
              <a:t>biến</a:t>
            </a:r>
            <a:r>
              <a:rPr lang="en-US" dirty="0" smtClean="0"/>
              <a:t> </a:t>
            </a:r>
            <a:r>
              <a:rPr lang="en-US" dirty="0" err="1" smtClean="0"/>
              <a:t>tương</a:t>
            </a:r>
            <a:r>
              <a:rPr lang="en-US" dirty="0" smtClean="0"/>
              <a:t> </a:t>
            </a:r>
            <a:r>
              <a:rPr lang="en-US" dirty="0" err="1" smtClean="0"/>
              <a:t>ứng</a:t>
            </a:r>
            <a:r>
              <a:rPr lang="en-US" dirty="0" smtClean="0"/>
              <a:t> </a:t>
            </a:r>
            <a:r>
              <a:rPr lang="en-US" dirty="0" err="1" smtClean="0"/>
              <a:t>loại</a:t>
            </a:r>
            <a:r>
              <a:rPr lang="en-US" dirty="0" smtClean="0"/>
              <a:t> </a:t>
            </a:r>
            <a:r>
              <a:rPr lang="en-US" dirty="0" err="1" smtClean="0"/>
              <a:t>thông</a:t>
            </a:r>
            <a:r>
              <a:rPr lang="en-US" dirty="0" smtClean="0"/>
              <a:t> tin </a:t>
            </a:r>
            <a:r>
              <a:rPr lang="en-US" dirty="0" err="1" smtClean="0"/>
              <a:t>trong</a:t>
            </a:r>
            <a:r>
              <a:rPr lang="en-US" dirty="0" smtClean="0"/>
              <a:t> </a:t>
            </a:r>
            <a:r>
              <a:rPr lang="en-US" dirty="0" err="1" smtClean="0"/>
              <a:t>thực</a:t>
            </a:r>
            <a:r>
              <a:rPr lang="en-US" dirty="0" smtClean="0"/>
              <a:t> </a:t>
            </a:r>
            <a:r>
              <a:rPr lang="en-US" dirty="0" err="1" smtClean="0"/>
              <a:t>tế</a:t>
            </a:r>
            <a:r>
              <a:rPr lang="en-US" dirty="0" smtClean="0"/>
              <a:t> </a:t>
            </a:r>
            <a:br>
              <a:rPr lang="en-US" dirty="0" smtClean="0"/>
            </a:br>
            <a:endParaRPr lang="en-US" dirty="0" smtClean="0"/>
          </a:p>
        </p:txBody>
      </p:sp>
      <p:sp>
        <p:nvSpPr>
          <p:cNvPr id="4" name="Rectangle 3"/>
          <p:cNvSpPr/>
          <p:nvPr/>
        </p:nvSpPr>
        <p:spPr>
          <a:xfrm>
            <a:off x="914400" y="2503307"/>
            <a:ext cx="7315200" cy="4154984"/>
          </a:xfrm>
          <a:prstGeom prst="rect">
            <a:avLst/>
          </a:prstGeom>
        </p:spPr>
        <p:txBody>
          <a:bodyPr wrap="square">
            <a:spAutoFit/>
          </a:bodyPr>
          <a:lstStyle/>
          <a:p>
            <a:r>
              <a:rPr lang="en-US" sz="2400" dirty="0" err="1"/>
              <a:t>Ví</a:t>
            </a:r>
            <a:r>
              <a:rPr lang="en-US" sz="2400" dirty="0"/>
              <a:t> </a:t>
            </a:r>
            <a:r>
              <a:rPr lang="en-US" sz="2400" dirty="0" err="1"/>
              <a:t>dụ</a:t>
            </a:r>
            <a:r>
              <a:rPr lang="en-US" sz="2400" dirty="0"/>
              <a:t> </a:t>
            </a:r>
            <a:r>
              <a:rPr lang="en-US" sz="2400" dirty="0" err="1"/>
              <a:t>biến</a:t>
            </a:r>
            <a:r>
              <a:rPr lang="en-US" sz="2400" dirty="0"/>
              <a:t> </a:t>
            </a:r>
            <a:r>
              <a:rPr lang="en-US" sz="2400" dirty="0" err="1"/>
              <a:t>và</a:t>
            </a:r>
            <a:r>
              <a:rPr lang="en-US" sz="2400" dirty="0"/>
              <a:t> </a:t>
            </a:r>
            <a:r>
              <a:rPr lang="en-US" sz="2400" dirty="0" err="1"/>
              <a:t>kiểu</a:t>
            </a:r>
            <a:r>
              <a:rPr lang="en-US" sz="2400" dirty="0"/>
              <a:t> </a:t>
            </a:r>
            <a:r>
              <a:rPr lang="en-US" sz="2400" dirty="0" err="1"/>
              <a:t>dữ</a:t>
            </a:r>
            <a:r>
              <a:rPr lang="en-US" sz="2400" dirty="0"/>
              <a:t> </a:t>
            </a:r>
            <a:r>
              <a:rPr lang="en-US" sz="2400" dirty="0" err="1"/>
              <a:t>liệu</a:t>
            </a:r>
            <a:r>
              <a:rPr lang="en-US" sz="2400" dirty="0"/>
              <a:t>:</a:t>
            </a:r>
          </a:p>
          <a:p>
            <a:pPr lvl="1"/>
            <a:r>
              <a:rPr lang="en-US" sz="2400" dirty="0" err="1"/>
              <a:t>Số</a:t>
            </a:r>
            <a:r>
              <a:rPr lang="en-US" sz="2400" dirty="0"/>
              <a:t> </a:t>
            </a:r>
            <a:r>
              <a:rPr lang="en-US" sz="2400" dirty="0" err="1"/>
              <a:t>nguyên</a:t>
            </a:r>
            <a:r>
              <a:rPr lang="en-US" sz="2400" dirty="0"/>
              <a:t> n -&gt; </a:t>
            </a:r>
            <a:r>
              <a:rPr lang="en-US" sz="2400" dirty="0" err="1"/>
              <a:t>biến</a:t>
            </a:r>
            <a:r>
              <a:rPr lang="en-US" sz="2400" dirty="0"/>
              <a:t> n </a:t>
            </a:r>
            <a:r>
              <a:rPr lang="en-US" sz="2400" dirty="0" err="1"/>
              <a:t>thuộc</a:t>
            </a:r>
            <a:r>
              <a:rPr lang="en-US" sz="2400" dirty="0"/>
              <a:t> </a:t>
            </a:r>
            <a:r>
              <a:rPr lang="en-US" sz="2400" dirty="0" err="1"/>
              <a:t>kiểu</a:t>
            </a:r>
            <a:r>
              <a:rPr lang="en-US" sz="2400" dirty="0"/>
              <a:t> </a:t>
            </a:r>
            <a:r>
              <a:rPr lang="en-US" sz="2400" dirty="0" err="1"/>
              <a:t>cơ</a:t>
            </a:r>
            <a:r>
              <a:rPr lang="en-US" sz="2400" dirty="0"/>
              <a:t> </a:t>
            </a:r>
            <a:r>
              <a:rPr lang="en-US" sz="2400" dirty="0" err="1"/>
              <a:t>sở</a:t>
            </a:r>
            <a:r>
              <a:rPr lang="en-US" sz="2400" dirty="0"/>
              <a:t> </a:t>
            </a:r>
            <a:r>
              <a:rPr lang="en-US" sz="2400" dirty="0" err="1"/>
              <a:t>số</a:t>
            </a:r>
            <a:r>
              <a:rPr lang="en-US" sz="2400" dirty="0"/>
              <a:t> </a:t>
            </a:r>
            <a:r>
              <a:rPr lang="en-US" sz="2400" dirty="0" err="1"/>
              <a:t>nguyên</a:t>
            </a:r>
            <a:r>
              <a:rPr lang="en-US" sz="2400" dirty="0"/>
              <a:t> </a:t>
            </a:r>
          </a:p>
          <a:p>
            <a:pPr lvl="1"/>
            <a:r>
              <a:rPr lang="en-US" sz="2400" dirty="0" err="1"/>
              <a:t>Số</a:t>
            </a:r>
            <a:r>
              <a:rPr lang="en-US" sz="2400" dirty="0"/>
              <a:t> </a:t>
            </a:r>
            <a:r>
              <a:rPr lang="en-US" sz="2400" dirty="0" err="1"/>
              <a:t>thực</a:t>
            </a:r>
            <a:r>
              <a:rPr lang="en-US" sz="2400" dirty="0"/>
              <a:t> f	-&gt; </a:t>
            </a:r>
            <a:r>
              <a:rPr lang="en-US" sz="2400" dirty="0" err="1"/>
              <a:t>biến</a:t>
            </a:r>
            <a:r>
              <a:rPr lang="en-US" sz="2400" dirty="0"/>
              <a:t> f </a:t>
            </a:r>
            <a:r>
              <a:rPr lang="en-US" sz="2400" dirty="0" err="1"/>
              <a:t>thuộc</a:t>
            </a:r>
            <a:r>
              <a:rPr lang="en-US" sz="2400" dirty="0"/>
              <a:t> </a:t>
            </a:r>
            <a:r>
              <a:rPr lang="en-US" sz="2400" dirty="0" err="1"/>
              <a:t>kiểu</a:t>
            </a:r>
            <a:r>
              <a:rPr lang="en-US" sz="2400" dirty="0"/>
              <a:t> </a:t>
            </a:r>
            <a:r>
              <a:rPr lang="en-US" sz="2400" dirty="0" err="1"/>
              <a:t>cơ</a:t>
            </a:r>
            <a:r>
              <a:rPr lang="en-US" sz="2400" dirty="0"/>
              <a:t> </a:t>
            </a:r>
            <a:r>
              <a:rPr lang="en-US" sz="2400" dirty="0" err="1"/>
              <a:t>sở</a:t>
            </a:r>
            <a:r>
              <a:rPr lang="en-US" sz="2400" dirty="0"/>
              <a:t> </a:t>
            </a:r>
            <a:r>
              <a:rPr lang="en-US" sz="2400" dirty="0" err="1"/>
              <a:t>số</a:t>
            </a:r>
            <a:r>
              <a:rPr lang="en-US" sz="2400" dirty="0"/>
              <a:t> </a:t>
            </a:r>
            <a:r>
              <a:rPr lang="en-US" sz="2400" dirty="0" err="1"/>
              <a:t>thực</a:t>
            </a:r>
            <a:endParaRPr lang="en-US" sz="2400" dirty="0"/>
          </a:p>
          <a:p>
            <a:pPr lvl="1"/>
            <a:r>
              <a:rPr lang="en-US" sz="2400" dirty="0" err="1"/>
              <a:t>Điểm</a:t>
            </a:r>
            <a:r>
              <a:rPr lang="en-US" sz="2400" dirty="0"/>
              <a:t> M -&gt; </a:t>
            </a:r>
            <a:r>
              <a:rPr lang="en-US" sz="2400" dirty="0" err="1"/>
              <a:t>biến</a:t>
            </a:r>
            <a:r>
              <a:rPr lang="en-US" sz="2400" dirty="0"/>
              <a:t> M </a:t>
            </a:r>
            <a:r>
              <a:rPr lang="en-US" sz="2400" dirty="0" err="1"/>
              <a:t>thuộc</a:t>
            </a:r>
            <a:r>
              <a:rPr lang="en-US" sz="2400" dirty="0"/>
              <a:t> </a:t>
            </a:r>
            <a:r>
              <a:rPr lang="en-US" sz="2400" dirty="0" err="1"/>
              <a:t>kiểu</a:t>
            </a:r>
            <a:r>
              <a:rPr lang="en-US" sz="2400" dirty="0"/>
              <a:t> DIEM (</a:t>
            </a:r>
            <a:r>
              <a:rPr lang="en-US" sz="2400" dirty="0" err="1"/>
              <a:t>kiểu</a:t>
            </a:r>
            <a:r>
              <a:rPr lang="en-US" sz="2400" dirty="0"/>
              <a:t> </a:t>
            </a:r>
            <a:r>
              <a:rPr lang="en-US" sz="2400" dirty="0" err="1"/>
              <a:t>tự</a:t>
            </a:r>
            <a:r>
              <a:rPr lang="en-US" sz="2400" dirty="0"/>
              <a:t> </a:t>
            </a:r>
            <a:r>
              <a:rPr lang="en-US" sz="2400" dirty="0" err="1"/>
              <a:t>định</a:t>
            </a:r>
            <a:r>
              <a:rPr lang="en-US" sz="2400" dirty="0"/>
              <a:t> </a:t>
            </a:r>
            <a:r>
              <a:rPr lang="en-US" sz="2400" dirty="0" err="1"/>
              <a:t>nghĩa</a:t>
            </a:r>
            <a:r>
              <a:rPr lang="en-US" sz="2400" dirty="0"/>
              <a:t>)</a:t>
            </a:r>
          </a:p>
          <a:p>
            <a:pPr lvl="1"/>
            <a:r>
              <a:rPr lang="en-US" sz="2400" dirty="0" err="1"/>
              <a:t>Phân</a:t>
            </a:r>
            <a:r>
              <a:rPr lang="en-US" sz="2400" dirty="0"/>
              <a:t> </a:t>
            </a:r>
            <a:r>
              <a:rPr lang="en-US" sz="2400" dirty="0" err="1"/>
              <a:t>số</a:t>
            </a:r>
            <a:r>
              <a:rPr lang="en-US" sz="2400" dirty="0"/>
              <a:t> PS1 -&gt; </a:t>
            </a:r>
            <a:r>
              <a:rPr lang="en-US" sz="2400" dirty="0" err="1"/>
              <a:t>biến</a:t>
            </a:r>
            <a:r>
              <a:rPr lang="en-US" sz="2400" dirty="0"/>
              <a:t> PS1 </a:t>
            </a:r>
            <a:r>
              <a:rPr lang="en-US" sz="2400" dirty="0" err="1"/>
              <a:t>thuộc</a:t>
            </a:r>
            <a:r>
              <a:rPr lang="en-US" sz="2400" dirty="0"/>
              <a:t> </a:t>
            </a:r>
            <a:r>
              <a:rPr lang="en-US" sz="2400" dirty="0" err="1"/>
              <a:t>kiểu</a:t>
            </a:r>
            <a:r>
              <a:rPr lang="en-US" sz="2400" dirty="0"/>
              <a:t> PHAN_SO (</a:t>
            </a:r>
            <a:r>
              <a:rPr lang="en-US" sz="2400" dirty="0" err="1"/>
              <a:t>kiểu</a:t>
            </a:r>
            <a:r>
              <a:rPr lang="en-US" sz="2400" dirty="0"/>
              <a:t> </a:t>
            </a:r>
            <a:r>
              <a:rPr lang="en-US" sz="2400" dirty="0" err="1"/>
              <a:t>tự</a:t>
            </a:r>
            <a:r>
              <a:rPr lang="en-US" sz="2400" dirty="0"/>
              <a:t> </a:t>
            </a:r>
            <a:r>
              <a:rPr lang="en-US" sz="2400" dirty="0" err="1"/>
              <a:t>định</a:t>
            </a:r>
            <a:r>
              <a:rPr lang="en-US" sz="2400" dirty="0"/>
              <a:t> </a:t>
            </a:r>
            <a:r>
              <a:rPr lang="en-US" sz="2400" dirty="0" err="1"/>
              <a:t>nghĩa</a:t>
            </a:r>
            <a:r>
              <a:rPr lang="en-US" sz="2400" dirty="0"/>
              <a:t>)</a:t>
            </a:r>
          </a:p>
          <a:p>
            <a:pPr lvl="1"/>
            <a:r>
              <a:rPr lang="en-US" sz="2400" dirty="0" err="1"/>
              <a:t>int</a:t>
            </a:r>
            <a:r>
              <a:rPr lang="en-US" sz="2400" dirty="0"/>
              <a:t> n</a:t>
            </a:r>
          </a:p>
          <a:p>
            <a:pPr lvl="1"/>
            <a:r>
              <a:rPr lang="en-US" sz="2400" dirty="0"/>
              <a:t>float f</a:t>
            </a:r>
          </a:p>
          <a:p>
            <a:pPr lvl="1"/>
            <a:r>
              <a:rPr lang="en-US" sz="2400" dirty="0"/>
              <a:t>DIEM M</a:t>
            </a:r>
          </a:p>
          <a:p>
            <a:pPr lvl="1"/>
            <a:r>
              <a:rPr lang="en-US" sz="2400" dirty="0"/>
              <a:t>PHAN_SO PS1</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rmAutofit/>
          </a:bodyPr>
          <a:lstStyle/>
          <a:p>
            <a:r>
              <a:rPr lang="en-US" smtClean="0"/>
              <a:t>Thiết kế lớp</a:t>
            </a:r>
            <a:endParaRPr lang="en-US"/>
          </a:p>
        </p:txBody>
      </p:sp>
      <p:sp>
        <p:nvSpPr>
          <p:cNvPr id="3" name="Content Placeholder 2"/>
          <p:cNvSpPr>
            <a:spLocks noGrp="1"/>
          </p:cNvSpPr>
          <p:nvPr>
            <p:ph idx="1"/>
          </p:nvPr>
        </p:nvSpPr>
        <p:spPr>
          <a:xfrm>
            <a:off x="457200" y="1143000"/>
            <a:ext cx="8229600" cy="5181600"/>
          </a:xfrm>
        </p:spPr>
        <p:txBody>
          <a:bodyPr/>
          <a:lstStyle/>
          <a:p>
            <a:r>
              <a:rPr lang="en-US" smtClean="0"/>
              <a:t>Kí hiệu</a:t>
            </a:r>
          </a:p>
          <a:p>
            <a:endParaRPr lang="en-US"/>
          </a:p>
        </p:txBody>
      </p:sp>
      <p:graphicFrame>
        <p:nvGraphicFramePr>
          <p:cNvPr id="4" name="Table 3"/>
          <p:cNvGraphicFramePr>
            <a:graphicFrameLocks noGrp="1"/>
          </p:cNvGraphicFramePr>
          <p:nvPr/>
        </p:nvGraphicFramePr>
        <p:xfrm>
          <a:off x="533400" y="1676400"/>
          <a:ext cx="7696200" cy="1417320"/>
        </p:xfrm>
        <a:graphic>
          <a:graphicData uri="http://schemas.openxmlformats.org/drawingml/2006/table">
            <a:tbl>
              <a:tblPr firstRow="1" bandRow="1">
                <a:tableStyleId>{5C22544A-7EE6-4342-B048-85BDC9FD1C3A}</a:tableStyleId>
              </a:tblPr>
              <a:tblGrid>
                <a:gridCol w="3848100"/>
                <a:gridCol w="3848100"/>
              </a:tblGrid>
              <a:tr h="304800">
                <a:tc>
                  <a:txBody>
                    <a:bodyPr/>
                    <a:lstStyle/>
                    <a:p>
                      <a:r>
                        <a:rPr lang="en-US" smtClean="0"/>
                        <a:t>Ký</a:t>
                      </a:r>
                      <a:r>
                        <a:rPr lang="en-US" baseline="0" smtClean="0"/>
                        <a:t> hiệu</a:t>
                      </a:r>
                      <a:endParaRPr lang="en-US"/>
                    </a:p>
                  </a:txBody>
                  <a:tcPr/>
                </a:tc>
                <a:tc>
                  <a:txBody>
                    <a:bodyPr/>
                    <a:lstStyle/>
                    <a:p>
                      <a:r>
                        <a:rPr lang="en-US" smtClean="0"/>
                        <a:t> Ý</a:t>
                      </a:r>
                      <a:r>
                        <a:rPr lang="en-US" baseline="0" smtClean="0"/>
                        <a:t> nghĩa</a:t>
                      </a:r>
                      <a:endParaRPr lang="en-US"/>
                    </a:p>
                  </a:txBody>
                  <a:tcPr/>
                </a:tc>
              </a:tr>
              <a:tr h="370840">
                <a:tc>
                  <a:txBody>
                    <a:bodyPr/>
                    <a:lstStyle/>
                    <a:p>
                      <a:r>
                        <a:rPr lang="en-US" smtClean="0"/>
                        <a:t>In Ten_tham_so : Kieu_du_lieu</a:t>
                      </a:r>
                      <a:endParaRPr lang="en-US"/>
                    </a:p>
                  </a:txBody>
                  <a:tcPr/>
                </a:tc>
                <a:tc>
                  <a:txBody>
                    <a:bodyPr/>
                    <a:lstStyle/>
                    <a:p>
                      <a:r>
                        <a:rPr lang="en-US" smtClean="0"/>
                        <a:t>Tham số</a:t>
                      </a:r>
                      <a:r>
                        <a:rPr lang="en-US" baseline="0" smtClean="0"/>
                        <a:t> là tham trị</a:t>
                      </a:r>
                      <a:endParaRPr lang="en-US"/>
                    </a:p>
                  </a:txBody>
                  <a:tcPr/>
                </a:tc>
              </a:tr>
              <a:tr h="370840">
                <a:tc>
                  <a:txBody>
                    <a:bodyPr/>
                    <a:lstStyle/>
                    <a:p>
                      <a:r>
                        <a:rPr lang="en-US" smtClean="0"/>
                        <a:t>Out Ten_tham_so: Kieu_du_lieu</a:t>
                      </a:r>
                      <a:endParaRPr lang="en-US"/>
                    </a:p>
                  </a:txBody>
                  <a:tcPr/>
                </a:tc>
                <a:tc>
                  <a:txBody>
                    <a:bodyPr/>
                    <a:lstStyle/>
                    <a:p>
                      <a:r>
                        <a:rPr lang="en-US" smtClean="0"/>
                        <a:t>Tham số</a:t>
                      </a:r>
                      <a:r>
                        <a:rPr lang="en-US" baseline="0" smtClean="0"/>
                        <a:t> là output</a:t>
                      </a:r>
                      <a:endParaRPr lang="en-US"/>
                    </a:p>
                  </a:txBody>
                  <a:tcPr/>
                </a:tc>
              </a:tr>
              <a:tr h="370840">
                <a:tc>
                  <a:txBody>
                    <a:bodyPr/>
                    <a:lstStyle/>
                    <a:p>
                      <a:r>
                        <a:rPr lang="en-US" smtClean="0"/>
                        <a:t>Inout</a:t>
                      </a:r>
                      <a:r>
                        <a:rPr lang="en-US" baseline="0" smtClean="0"/>
                        <a:t> Ten_tham_so: Kieu_du_lieu</a:t>
                      </a:r>
                      <a:endParaRPr lang="en-US"/>
                    </a:p>
                  </a:txBody>
                  <a:tcPr/>
                </a:tc>
                <a:tc>
                  <a:txBody>
                    <a:bodyPr/>
                    <a:lstStyle/>
                    <a:p>
                      <a:r>
                        <a:rPr lang="en-US" smtClean="0"/>
                        <a:t>Tham số</a:t>
                      </a:r>
                      <a:r>
                        <a:rPr lang="en-US" baseline="0" smtClean="0"/>
                        <a:t> là tham chiếu</a:t>
                      </a:r>
                      <a:endParaRPr lang="en-US"/>
                    </a:p>
                  </a:txBody>
                  <a:tcPr/>
                </a:tc>
              </a:tr>
            </a:tbl>
          </a:graphicData>
        </a:graphic>
      </p:graphicFrame>
      <p:graphicFrame>
        <p:nvGraphicFramePr>
          <p:cNvPr id="5" name="Table 4"/>
          <p:cNvGraphicFramePr>
            <a:graphicFrameLocks noGrp="1"/>
          </p:cNvGraphicFramePr>
          <p:nvPr/>
        </p:nvGraphicFramePr>
        <p:xfrm>
          <a:off x="533400" y="3276600"/>
          <a:ext cx="7772400" cy="2819400"/>
        </p:xfrm>
        <a:graphic>
          <a:graphicData uri="http://schemas.openxmlformats.org/drawingml/2006/table">
            <a:tbl>
              <a:tblPr firstRow="1" bandRow="1">
                <a:tableStyleId>{5C22544A-7EE6-4342-B048-85BDC9FD1C3A}</a:tableStyleId>
              </a:tblPr>
              <a:tblGrid>
                <a:gridCol w="3886200"/>
                <a:gridCol w="3886200"/>
              </a:tblGrid>
              <a:tr h="587375">
                <a:tc>
                  <a:txBody>
                    <a:bodyPr/>
                    <a:lstStyle/>
                    <a:p>
                      <a:r>
                        <a:rPr lang="en-US" smtClean="0"/>
                        <a:t> Ký</a:t>
                      </a:r>
                      <a:r>
                        <a:rPr lang="en-US" baseline="0" smtClean="0"/>
                        <a:t> hiệu</a:t>
                      </a:r>
                      <a:endParaRPr lang="en-US"/>
                    </a:p>
                  </a:txBody>
                  <a:tcPr/>
                </a:tc>
                <a:tc>
                  <a:txBody>
                    <a:bodyPr/>
                    <a:lstStyle/>
                    <a:p>
                      <a:r>
                        <a:rPr lang="en-US" smtClean="0"/>
                        <a:t>C#</a:t>
                      </a:r>
                      <a:endParaRPr lang="en-US"/>
                    </a:p>
                  </a:txBody>
                  <a:tcPr/>
                </a:tc>
              </a:tr>
              <a:tr h="2232025">
                <a:tc>
                  <a:txBody>
                    <a:bodyPr/>
                    <a:lstStyle/>
                    <a:p>
                      <a:r>
                        <a:rPr lang="en-US" smtClean="0"/>
                        <a:t>[-,+] Ten_phuong_thuc (tham_so ) : Kieu_tra_ve</a:t>
                      </a:r>
                    </a:p>
                    <a:p>
                      <a:endParaRPr lang="en-US" smtClean="0"/>
                    </a:p>
                    <a:p>
                      <a:r>
                        <a:rPr lang="en-US" smtClean="0"/>
                        <a:t>Với Tham_so:</a:t>
                      </a:r>
                    </a:p>
                    <a:p>
                      <a:r>
                        <a:rPr lang="en-US" smtClean="0"/>
                        <a:t>[in, out, inout] tham_so1:</a:t>
                      </a:r>
                      <a:r>
                        <a:rPr lang="en-US" baseline="0" smtClean="0"/>
                        <a:t> Kieu_du_lieu,  </a:t>
                      </a:r>
                    </a:p>
                    <a:p>
                      <a:r>
                        <a:rPr lang="en-US" baseline="0" smtClean="0"/>
                        <a:t>[in, out, inout] tham_so2: Kieu_du_lieu, …</a:t>
                      </a:r>
                      <a:endParaRPr lang="en-US" smtClean="0"/>
                    </a:p>
                    <a:p>
                      <a:endParaRPr lang="en-US"/>
                    </a:p>
                  </a:txBody>
                  <a:tcPr/>
                </a:tc>
                <a:tc>
                  <a:txBody>
                    <a:bodyPr/>
                    <a:lstStyle/>
                    <a:p>
                      <a:r>
                        <a:rPr lang="en-US" smtClean="0"/>
                        <a:t>[private,</a:t>
                      </a:r>
                      <a:r>
                        <a:rPr lang="en-US" baseline="0" smtClean="0"/>
                        <a:t> public</a:t>
                      </a:r>
                      <a:r>
                        <a:rPr lang="en-US" smtClean="0"/>
                        <a:t>] Kieu_tra_ve Ten_phuong_thuc</a:t>
                      </a:r>
                      <a:r>
                        <a:rPr lang="en-US" baseline="0" smtClean="0"/>
                        <a:t> (tham_so)</a:t>
                      </a:r>
                    </a:p>
                    <a:p>
                      <a:endParaRPr lang="en-US" baseline="0" smtClean="0"/>
                    </a:p>
                    <a:p>
                      <a:r>
                        <a:rPr lang="en-US" baseline="0" smtClean="0"/>
                        <a:t>Với tham_so:</a:t>
                      </a:r>
                    </a:p>
                    <a:p>
                      <a:r>
                        <a:rPr lang="en-US" smtClean="0"/>
                        <a:t>[none, out, ref] Kieu_du_lieu   tham_so1,</a:t>
                      </a:r>
                    </a:p>
                    <a:p>
                      <a:r>
                        <a:rPr lang="en-US" smtClean="0"/>
                        <a:t>[none, out, ref] Kieu_du_lieu tham_so2, …</a:t>
                      </a:r>
                      <a:endParaRPr lang="en-US"/>
                    </a:p>
                  </a:txBody>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Thiết kế lớp</a:t>
            </a:r>
            <a:endParaRPr lang="en-US"/>
          </a:p>
        </p:txBody>
      </p:sp>
      <p:sp>
        <p:nvSpPr>
          <p:cNvPr id="3" name="Content Placeholder 2"/>
          <p:cNvSpPr>
            <a:spLocks noGrp="1"/>
          </p:cNvSpPr>
          <p:nvPr>
            <p:ph idx="1"/>
          </p:nvPr>
        </p:nvSpPr>
        <p:spPr>
          <a:xfrm>
            <a:off x="457200" y="1935480"/>
            <a:ext cx="8229600" cy="502920"/>
          </a:xfrm>
        </p:spPr>
        <p:txBody>
          <a:bodyPr/>
          <a:lstStyle/>
          <a:p>
            <a:r>
              <a:rPr lang="en-US" smtClean="0"/>
              <a:t>Ví dụ:</a:t>
            </a:r>
          </a:p>
          <a:p>
            <a:endParaRPr lang="en-US"/>
          </a:p>
        </p:txBody>
      </p:sp>
      <p:graphicFrame>
        <p:nvGraphicFramePr>
          <p:cNvPr id="5" name="Table 4"/>
          <p:cNvGraphicFramePr>
            <a:graphicFrameLocks noGrp="1"/>
          </p:cNvGraphicFramePr>
          <p:nvPr/>
        </p:nvGraphicFramePr>
        <p:xfrm>
          <a:off x="609600" y="2590800"/>
          <a:ext cx="8229600" cy="185420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smtClean="0"/>
                        <a:t>Ký</a:t>
                      </a:r>
                      <a:r>
                        <a:rPr lang="en-US" baseline="0" smtClean="0"/>
                        <a:t> hiệu</a:t>
                      </a:r>
                      <a:endParaRPr lang="en-US"/>
                    </a:p>
                  </a:txBody>
                  <a:tcPr/>
                </a:tc>
                <a:tc>
                  <a:txBody>
                    <a:bodyPr/>
                    <a:lstStyle/>
                    <a:p>
                      <a:r>
                        <a:rPr lang="en-US" smtClean="0"/>
                        <a:t>C#</a:t>
                      </a:r>
                      <a:endParaRPr lang="en-US"/>
                    </a:p>
                  </a:txBody>
                  <a:tcPr/>
                </a:tc>
              </a:tr>
              <a:tr h="370840">
                <a:tc>
                  <a:txBody>
                    <a:bodyPr/>
                    <a:lstStyle/>
                    <a:p>
                      <a:r>
                        <a:rPr lang="en-US" smtClean="0"/>
                        <a:t>- Kiem_tra_mau_so(): bool</a:t>
                      </a:r>
                      <a:endParaRPr lang="en-US"/>
                    </a:p>
                  </a:txBody>
                  <a:tcPr/>
                </a:tc>
                <a:tc>
                  <a:txBody>
                    <a:bodyPr/>
                    <a:lstStyle/>
                    <a:p>
                      <a:r>
                        <a:rPr lang="en-US" smtClean="0"/>
                        <a:t>Private bool Kiem_tra_mau_so()</a:t>
                      </a:r>
                      <a:endParaRPr lang="en-US"/>
                    </a:p>
                  </a:txBody>
                  <a:tcPr/>
                </a:tc>
              </a:tr>
              <a:tr h="370840">
                <a:tc>
                  <a:txBody>
                    <a:bodyPr/>
                    <a:lstStyle/>
                    <a:p>
                      <a:r>
                        <a:rPr lang="en-US" smtClean="0"/>
                        <a:t>+</a:t>
                      </a:r>
                      <a:r>
                        <a:rPr lang="en-US" baseline="0" smtClean="0"/>
                        <a:t> Cong(in ps: PHAN_SO): PHAN_SO</a:t>
                      </a:r>
                      <a:endParaRPr lang="en-US"/>
                    </a:p>
                  </a:txBody>
                  <a:tcPr/>
                </a:tc>
                <a:tc>
                  <a:txBody>
                    <a:bodyPr/>
                    <a:lstStyle/>
                    <a:p>
                      <a:r>
                        <a:rPr lang="en-US" smtClean="0"/>
                        <a:t>Public PHAN_SO Cong(PHAN_SO ps)</a:t>
                      </a:r>
                      <a:endParaRPr lang="en-US"/>
                    </a:p>
                  </a:txBody>
                  <a:tcPr/>
                </a:tc>
              </a:tr>
              <a:tr h="370840">
                <a:tc>
                  <a:txBody>
                    <a:bodyPr/>
                    <a:lstStyle/>
                    <a:p>
                      <a:r>
                        <a:rPr lang="en-US" smtClean="0"/>
                        <a:t>+ Nhap(): void</a:t>
                      </a:r>
                      <a:endParaRPr lang="en-US"/>
                    </a:p>
                  </a:txBody>
                  <a:tcPr/>
                </a:tc>
                <a:tc>
                  <a:txBody>
                    <a:bodyPr/>
                    <a:lstStyle/>
                    <a:p>
                      <a:r>
                        <a:rPr lang="en-US" smtClean="0"/>
                        <a:t>Public void Nhap()</a:t>
                      </a:r>
                      <a:endParaRPr lang="en-US"/>
                    </a:p>
                  </a:txBody>
                  <a:tcPr/>
                </a:tc>
              </a:tr>
              <a:tr h="370840">
                <a:tc>
                  <a:txBody>
                    <a:bodyPr/>
                    <a:lstStyle/>
                    <a:p>
                      <a:r>
                        <a:rPr lang="en-US" smtClean="0"/>
                        <a:t>+ Nhap(out ps:PHAN_SO): void</a:t>
                      </a:r>
                      <a:endParaRPr lang="en-US"/>
                    </a:p>
                  </a:txBody>
                  <a:tcPr/>
                </a:tc>
                <a:tc>
                  <a:txBody>
                    <a:bodyPr/>
                    <a:lstStyle/>
                    <a:p>
                      <a:r>
                        <a:rPr lang="en-US" smtClean="0"/>
                        <a:t>Public void Nhap(out PHAN_SO ps)</a:t>
                      </a:r>
                      <a:endParaRPr lang="en-US"/>
                    </a:p>
                  </a:txBody>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Thiết kế lớp</a:t>
            </a:r>
            <a:endParaRPr lang="en-US"/>
          </a:p>
        </p:txBody>
      </p:sp>
      <p:graphicFrame>
        <p:nvGraphicFramePr>
          <p:cNvPr id="5" name="Content Placeholder 4"/>
          <p:cNvGraphicFramePr>
            <a:graphicFrameLocks noGrp="1"/>
          </p:cNvGraphicFramePr>
          <p:nvPr>
            <p:ph idx="1"/>
          </p:nvPr>
        </p:nvGraphicFramePr>
        <p:xfrm>
          <a:off x="4343400" y="2209800"/>
          <a:ext cx="4038600" cy="2392680"/>
        </p:xfrm>
        <a:graphic>
          <a:graphicData uri="http://schemas.openxmlformats.org/drawingml/2006/table">
            <a:tbl>
              <a:tblPr/>
              <a:tblGrid>
                <a:gridCol w="4038600"/>
              </a:tblGrid>
              <a:tr h="381000">
                <a:tc>
                  <a:txBody>
                    <a:bodyPr/>
                    <a:lstStyle/>
                    <a:p>
                      <a:r>
                        <a:rPr lang="en-US" smtClean="0"/>
                        <a:t>PHAN_SO</a:t>
                      </a:r>
                      <a:endParaRPr 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tr>
              <a:tr h="685800">
                <a:tc>
                  <a:txBody>
                    <a:bodyPr/>
                    <a:lstStyle/>
                    <a:p>
                      <a:pPr>
                        <a:buFontTx/>
                        <a:buChar char="-"/>
                      </a:pPr>
                      <a:r>
                        <a:rPr lang="en-US" smtClean="0"/>
                        <a:t> tu_so: int</a:t>
                      </a:r>
                    </a:p>
                    <a:p>
                      <a:pPr>
                        <a:buFontTx/>
                        <a:buChar char="-"/>
                      </a:pPr>
                      <a:r>
                        <a:rPr lang="en-US" smtClean="0"/>
                        <a:t> mau_so: int</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20800">
                <a:tc>
                  <a:txBody>
                    <a:bodyPr/>
                    <a:lstStyle/>
                    <a:p>
                      <a:r>
                        <a:rPr lang="en-US" smtClean="0"/>
                        <a:t>+ Nhap(): void</a:t>
                      </a:r>
                    </a:p>
                    <a:p>
                      <a:r>
                        <a:rPr lang="en-US" smtClean="0"/>
                        <a:t>+ Xuat(): void</a:t>
                      </a:r>
                    </a:p>
                    <a:p>
                      <a:r>
                        <a:rPr lang="en-US" smtClean="0"/>
                        <a:t>+</a:t>
                      </a:r>
                      <a:r>
                        <a:rPr lang="en-US" baseline="0" smtClean="0"/>
                        <a:t> Cong(in ps:PHAN_SO): PHAN_SO</a:t>
                      </a:r>
                    </a:p>
                    <a:p>
                      <a:r>
                        <a:rPr lang="en-US" baseline="0" smtClean="0"/>
                        <a:t>+ Tru(in ps: PHAN_SO): PHAN_SO</a:t>
                      </a:r>
                    </a:p>
                    <a:p>
                      <a:r>
                        <a:rPr lang="en-US" baseline="0" smtClean="0"/>
                        <a:t>+ Nhan(in ps:PHAN_SO): PHAN_SO</a:t>
                      </a:r>
                    </a:p>
                    <a:p>
                      <a:r>
                        <a:rPr lang="en-US" baseline="0" smtClean="0"/>
                        <a:t>+ Chia(in ps:PHAN_SO):PHAN_SO</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tcPr>
                </a:tc>
              </a:tr>
            </a:tbl>
          </a:graphicData>
        </a:graphic>
      </p:graphicFrame>
      <p:pic>
        <p:nvPicPr>
          <p:cNvPr id="16386" name="Picture 2"/>
          <p:cNvPicPr>
            <a:picLocks noChangeAspect="1" noChangeArrowheads="1"/>
          </p:cNvPicPr>
          <p:nvPr/>
        </p:nvPicPr>
        <p:blipFill>
          <a:blip r:embed="rId2"/>
          <a:srcRect/>
          <a:stretch>
            <a:fillRect/>
          </a:stretch>
        </p:blipFill>
        <p:spPr bwMode="auto">
          <a:xfrm>
            <a:off x="457200" y="1981200"/>
            <a:ext cx="2971800" cy="3609975"/>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Bài tập minh họa</a:t>
            </a:r>
            <a:endParaRPr lang="en-US"/>
          </a:p>
        </p:txBody>
      </p:sp>
      <p:sp>
        <p:nvSpPr>
          <p:cNvPr id="3" name="Content Placeholder 2"/>
          <p:cNvSpPr>
            <a:spLocks noGrp="1"/>
          </p:cNvSpPr>
          <p:nvPr>
            <p:ph idx="1"/>
          </p:nvPr>
        </p:nvSpPr>
        <p:spPr/>
        <p:txBody>
          <a:bodyPr/>
          <a:lstStyle/>
          <a:p>
            <a:r>
              <a:rPr lang="en-US" smtClean="0"/>
              <a:t>Ví dụ:</a:t>
            </a:r>
          </a:p>
          <a:p>
            <a:pPr lvl="1"/>
            <a:r>
              <a:rPr lang="en-US" smtClean="0"/>
              <a:t>Thiết kế và cài đặt chương trình tính tổng, hiệu, tích, thương giữa hai phân số</a:t>
            </a:r>
          </a:p>
          <a:p>
            <a:pPr lvl="1"/>
            <a:r>
              <a:rPr lang="en-US" smtClean="0"/>
              <a:t>Thiết kế và cài đặt chương trình nhập vào họ tên học sinh, điểm toán, lý, hóa, tính điểm trung bình và xếp loại học sinh đó.</a:t>
            </a: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Bài tập minh họa</a:t>
            </a:r>
            <a:endParaRPr lang="en-US"/>
          </a:p>
        </p:txBody>
      </p:sp>
      <p:sp>
        <p:nvSpPr>
          <p:cNvPr id="3" name="Content Placeholder 2"/>
          <p:cNvSpPr>
            <a:spLocks noGrp="1"/>
          </p:cNvSpPr>
          <p:nvPr>
            <p:ph idx="1"/>
          </p:nvPr>
        </p:nvSpPr>
        <p:spPr/>
        <p:txBody>
          <a:bodyPr/>
          <a:lstStyle/>
          <a:p>
            <a:r>
              <a:rPr lang="en-US" smtClean="0"/>
              <a:t>Minh họa bằng C#</a:t>
            </a:r>
          </a:p>
          <a:p>
            <a:pPr lvl="1"/>
            <a:r>
              <a:rPr lang="en-US" smtClean="0"/>
              <a:t>Cách khai báo lớp đối tượng</a:t>
            </a:r>
          </a:p>
          <a:p>
            <a:pPr lvl="1"/>
            <a:r>
              <a:rPr lang="en-US" smtClean="0"/>
              <a:t>Cách tạo đối tượng</a:t>
            </a: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mtClean="0"/>
              <a:t>Minh họa bằng C#</a:t>
            </a:r>
            <a:endParaRPr lang="en-US"/>
          </a:p>
        </p:txBody>
      </p:sp>
      <p:sp>
        <p:nvSpPr>
          <p:cNvPr id="5" name="Content Placeholder 4"/>
          <p:cNvSpPr>
            <a:spLocks noGrp="1"/>
          </p:cNvSpPr>
          <p:nvPr>
            <p:ph idx="1"/>
          </p:nvPr>
        </p:nvSpPr>
        <p:spPr>
          <a:xfrm>
            <a:off x="457200" y="1447800"/>
            <a:ext cx="8229600" cy="4876800"/>
          </a:xfrm>
        </p:spPr>
        <p:txBody>
          <a:bodyPr/>
          <a:lstStyle/>
          <a:p>
            <a:r>
              <a:rPr lang="en-US" smtClean="0"/>
              <a:t>Cách khai báo lớp đối tượng và các phương thức</a:t>
            </a:r>
          </a:p>
          <a:p>
            <a:endParaRPr lang="en-US"/>
          </a:p>
        </p:txBody>
      </p:sp>
      <p:pic>
        <p:nvPicPr>
          <p:cNvPr id="6" name="Picture 2"/>
          <p:cNvPicPr>
            <a:picLocks noChangeAspect="1" noChangeArrowheads="1"/>
          </p:cNvPicPr>
          <p:nvPr/>
        </p:nvPicPr>
        <p:blipFill>
          <a:blip r:embed="rId2"/>
          <a:srcRect/>
          <a:stretch>
            <a:fillRect/>
          </a:stretch>
        </p:blipFill>
        <p:spPr bwMode="auto">
          <a:xfrm>
            <a:off x="685800" y="1905000"/>
            <a:ext cx="6934200" cy="4800600"/>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Minh họa bằng C#</a:t>
            </a:r>
            <a:endParaRPr lang="en-US"/>
          </a:p>
        </p:txBody>
      </p:sp>
      <p:sp>
        <p:nvSpPr>
          <p:cNvPr id="7" name="Content Placeholder 6"/>
          <p:cNvSpPr>
            <a:spLocks noGrp="1"/>
          </p:cNvSpPr>
          <p:nvPr>
            <p:ph idx="1"/>
          </p:nvPr>
        </p:nvSpPr>
        <p:spPr/>
        <p:txBody>
          <a:bodyPr/>
          <a:lstStyle/>
          <a:p>
            <a:r>
              <a:rPr lang="en-US" smtClean="0"/>
              <a:t>Cách tạo đối tượng</a:t>
            </a:r>
          </a:p>
          <a:p>
            <a:endParaRPr lang="en-US"/>
          </a:p>
        </p:txBody>
      </p:sp>
      <p:pic>
        <p:nvPicPr>
          <p:cNvPr id="8" name="Picture 4"/>
          <p:cNvPicPr>
            <a:picLocks noChangeAspect="1" noChangeArrowheads="1"/>
          </p:cNvPicPr>
          <p:nvPr/>
        </p:nvPicPr>
        <p:blipFill>
          <a:blip r:embed="rId2"/>
          <a:srcRect/>
          <a:stretch>
            <a:fillRect/>
          </a:stretch>
        </p:blipFill>
        <p:spPr bwMode="auto">
          <a:xfrm>
            <a:off x="1219200" y="2438400"/>
            <a:ext cx="4648200" cy="35814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Khái</a:t>
            </a:r>
            <a:r>
              <a:rPr lang="en-US" dirty="0" smtClean="0"/>
              <a:t> </a:t>
            </a:r>
            <a:r>
              <a:rPr lang="en-US" dirty="0" err="1" smtClean="0"/>
              <a:t>niệm</a:t>
            </a: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r>
              <a:rPr lang="en-US" dirty="0" smtClean="0"/>
              <a:t> – </a:t>
            </a:r>
            <a:r>
              <a:rPr lang="en-US" dirty="0" err="1" smtClean="0"/>
              <a:t>Đối</a:t>
            </a:r>
            <a:r>
              <a:rPr lang="en-US" dirty="0" smtClean="0"/>
              <a:t> </a:t>
            </a:r>
            <a:r>
              <a:rPr lang="en-US" dirty="0" err="1" smtClean="0"/>
              <a:t>tượng</a:t>
            </a:r>
            <a:r>
              <a:rPr lang="en-US" dirty="0" smtClean="0"/>
              <a:t> </a:t>
            </a:r>
            <a:r>
              <a:rPr lang="en-US" dirty="0" err="1" smtClean="0"/>
              <a:t>trong</a:t>
            </a:r>
            <a:r>
              <a:rPr lang="en-US" dirty="0" smtClean="0"/>
              <a:t> </a:t>
            </a:r>
            <a:r>
              <a:rPr lang="en-US" dirty="0" err="1" smtClean="0"/>
              <a:t>hướng</a:t>
            </a:r>
            <a:r>
              <a:rPr lang="en-US" dirty="0" smtClean="0"/>
              <a:t> </a:t>
            </a:r>
            <a:r>
              <a:rPr lang="en-US" dirty="0" err="1" smtClean="0"/>
              <a:t>đối</a:t>
            </a:r>
            <a:r>
              <a:rPr lang="en-US" dirty="0" smtClean="0"/>
              <a:t> </a:t>
            </a:r>
            <a:r>
              <a:rPr lang="en-US" dirty="0" err="1" smtClean="0"/>
              <a:t>tượng</a:t>
            </a:r>
            <a:endParaRPr lang="en-US" dirty="0"/>
          </a:p>
        </p:txBody>
      </p:sp>
      <p:sp>
        <p:nvSpPr>
          <p:cNvPr id="3" name="Content Placeholder 2"/>
          <p:cNvSpPr>
            <a:spLocks noGrp="1"/>
          </p:cNvSpPr>
          <p:nvPr>
            <p:ph idx="1"/>
          </p:nvPr>
        </p:nvSpPr>
        <p:spPr/>
        <p:txBody>
          <a:bodyPr/>
          <a:lstStyle/>
          <a:p>
            <a:r>
              <a:rPr lang="en-US" smtClean="0"/>
              <a:t>Các khái niệm cơ bản</a:t>
            </a:r>
          </a:p>
          <a:p>
            <a:pPr lvl="1"/>
            <a:r>
              <a:rPr lang="en-US" b="1" smtClean="0"/>
              <a:t>Đối tượng</a:t>
            </a:r>
            <a:r>
              <a:rPr lang="en-US" smtClean="0"/>
              <a:t>: Một loại biến đặc biệt cho phép biểu diễn đồng thời các thông tin và xử lý liên quan đến một đối tượng trong thực tế </a:t>
            </a:r>
          </a:p>
          <a:p>
            <a:pPr lvl="1"/>
            <a:r>
              <a:rPr lang="en-US" b="1" smtClean="0"/>
              <a:t>Lớp đối tượng</a:t>
            </a:r>
            <a:r>
              <a:rPr lang="en-US" smtClean="0"/>
              <a:t>: Một loại kiểu đặc biệt cho phép mô tả đồng thời dữ liệu và các hàm xử lý liên quan đối tượng </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Ví</a:t>
            </a:r>
            <a:r>
              <a:rPr lang="en-US" dirty="0" smtClean="0"/>
              <a:t> </a:t>
            </a:r>
            <a:r>
              <a:rPr lang="en-US" dirty="0" err="1" smtClean="0"/>
              <a:t>dụ</a:t>
            </a: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r>
              <a:rPr lang="en-US" dirty="0" smtClean="0"/>
              <a:t> – </a:t>
            </a:r>
            <a:r>
              <a:rPr lang="en-US" dirty="0" err="1" smtClean="0"/>
              <a:t>Đối</a:t>
            </a:r>
            <a:r>
              <a:rPr lang="en-US" dirty="0" smtClean="0"/>
              <a:t> </a:t>
            </a:r>
            <a:r>
              <a:rPr lang="en-US" dirty="0" err="1" smtClean="0"/>
              <a:t>tượng</a:t>
            </a:r>
            <a:endParaRPr lang="en-US" dirty="0"/>
          </a:p>
        </p:txBody>
      </p:sp>
      <p:sp>
        <p:nvSpPr>
          <p:cNvPr id="3" name="Content Placeholder 2"/>
          <p:cNvSpPr>
            <a:spLocks noGrp="1"/>
          </p:cNvSpPr>
          <p:nvPr>
            <p:ph idx="1"/>
          </p:nvPr>
        </p:nvSpPr>
        <p:spPr>
          <a:xfrm>
            <a:off x="628650" y="1447800"/>
            <a:ext cx="7886700" cy="5105400"/>
          </a:xfrm>
        </p:spPr>
        <p:txBody>
          <a:bodyPr>
            <a:normAutofit/>
          </a:bodyPr>
          <a:lstStyle/>
          <a:p>
            <a:r>
              <a:rPr lang="en-US" sz="2800" dirty="0" err="1" smtClean="0"/>
              <a:t>Ví</a:t>
            </a:r>
            <a:r>
              <a:rPr lang="en-US" sz="2800" dirty="0" smtClean="0"/>
              <a:t> </a:t>
            </a:r>
            <a:r>
              <a:rPr lang="en-US" sz="2800" dirty="0" smtClean="0"/>
              <a:t>dụ1 (</a:t>
            </a:r>
            <a:r>
              <a:rPr lang="en-US" sz="2800" dirty="0" err="1" smtClean="0"/>
              <a:t>Đối</a:t>
            </a:r>
            <a:r>
              <a:rPr lang="en-US" sz="2800" dirty="0" smtClean="0"/>
              <a:t> </a:t>
            </a:r>
            <a:r>
              <a:rPr lang="en-US" sz="2800" dirty="0" err="1" smtClean="0"/>
              <a:t>tượng</a:t>
            </a:r>
            <a:r>
              <a:rPr lang="en-US" sz="2800" dirty="0" smtClean="0"/>
              <a:t> </a:t>
            </a:r>
            <a:r>
              <a:rPr lang="en-US" sz="2800" dirty="0" err="1" smtClean="0"/>
              <a:t>và</a:t>
            </a:r>
            <a:r>
              <a:rPr lang="en-US" sz="2800" dirty="0" smtClean="0"/>
              <a:t> </a:t>
            </a:r>
            <a:r>
              <a:rPr lang="en-US" sz="2800" dirty="0" err="1" smtClean="0"/>
              <a:t>lớp</a:t>
            </a:r>
            <a:r>
              <a:rPr lang="en-US" sz="2800" dirty="0" smtClean="0"/>
              <a:t> </a:t>
            </a:r>
            <a:r>
              <a:rPr lang="en-US" sz="2800" dirty="0" err="1" smtClean="0"/>
              <a:t>đối</a:t>
            </a:r>
            <a:r>
              <a:rPr lang="en-US" sz="2800" dirty="0" smtClean="0"/>
              <a:t> </a:t>
            </a:r>
            <a:r>
              <a:rPr lang="en-US" sz="2800" dirty="0" err="1" smtClean="0"/>
              <a:t>tượng</a:t>
            </a:r>
            <a:r>
              <a:rPr lang="en-US" sz="2800" dirty="0" smtClean="0"/>
              <a:t>):</a:t>
            </a:r>
            <a:endParaRPr lang="en-US" sz="2800" dirty="0" smtClean="0"/>
          </a:p>
          <a:p>
            <a:pPr lvl="1"/>
            <a:r>
              <a:rPr lang="en-US" sz="2400" dirty="0" err="1" smtClean="0"/>
              <a:t>Số</a:t>
            </a:r>
            <a:r>
              <a:rPr lang="en-US" sz="2400" dirty="0" smtClean="0"/>
              <a:t> </a:t>
            </a:r>
            <a:r>
              <a:rPr lang="en-US" sz="2400" dirty="0" err="1" smtClean="0"/>
              <a:t>nguyên</a:t>
            </a:r>
            <a:r>
              <a:rPr lang="en-US" sz="2400" dirty="0" smtClean="0"/>
              <a:t> n -&gt; </a:t>
            </a:r>
            <a:r>
              <a:rPr lang="en-US" sz="2400" dirty="0" err="1" smtClean="0"/>
              <a:t>đối</a:t>
            </a:r>
            <a:r>
              <a:rPr lang="en-US" sz="2400" dirty="0" smtClean="0"/>
              <a:t> </a:t>
            </a:r>
            <a:r>
              <a:rPr lang="en-US" sz="2400" dirty="0" err="1" smtClean="0"/>
              <a:t>tượng</a:t>
            </a:r>
            <a:r>
              <a:rPr lang="en-US" sz="2400" dirty="0" smtClean="0"/>
              <a:t> n </a:t>
            </a:r>
            <a:r>
              <a:rPr lang="en-US" sz="2400" dirty="0" err="1" smtClean="0"/>
              <a:t>thuộc</a:t>
            </a:r>
            <a:r>
              <a:rPr lang="en-US" sz="2400" dirty="0" smtClean="0"/>
              <a:t> </a:t>
            </a:r>
            <a:r>
              <a:rPr lang="en-US" sz="2400" dirty="0" err="1" smtClean="0"/>
              <a:t>lớp</a:t>
            </a:r>
            <a:r>
              <a:rPr lang="en-US" sz="2400" dirty="0" smtClean="0"/>
              <a:t> </a:t>
            </a:r>
            <a:r>
              <a:rPr lang="en-US" sz="2400" dirty="0" err="1" smtClean="0"/>
              <a:t>số</a:t>
            </a:r>
            <a:r>
              <a:rPr lang="en-US" sz="2400" dirty="0" smtClean="0"/>
              <a:t> </a:t>
            </a:r>
            <a:r>
              <a:rPr lang="en-US" sz="2400" dirty="0" err="1" smtClean="0"/>
              <a:t>nguyên</a:t>
            </a:r>
            <a:r>
              <a:rPr lang="en-US" sz="2400" dirty="0" smtClean="0"/>
              <a:t> (</a:t>
            </a:r>
            <a:r>
              <a:rPr lang="en-US" sz="2400" dirty="0" err="1" smtClean="0"/>
              <a:t>lớp</a:t>
            </a:r>
            <a:r>
              <a:rPr lang="en-US" sz="2400" dirty="0" smtClean="0"/>
              <a:t> </a:t>
            </a:r>
            <a:r>
              <a:rPr lang="en-US" sz="2400" dirty="0" err="1" smtClean="0"/>
              <a:t>cơ</a:t>
            </a:r>
            <a:r>
              <a:rPr lang="en-US" sz="2400" dirty="0" smtClean="0"/>
              <a:t> </a:t>
            </a:r>
            <a:r>
              <a:rPr lang="en-US" sz="2400" dirty="0" err="1" smtClean="0"/>
              <a:t>sở</a:t>
            </a:r>
            <a:r>
              <a:rPr lang="en-US" sz="2400" dirty="0" smtClean="0"/>
              <a:t>)</a:t>
            </a:r>
          </a:p>
          <a:p>
            <a:pPr lvl="1"/>
            <a:r>
              <a:rPr lang="en-US" sz="2400" dirty="0" err="1" smtClean="0"/>
              <a:t>Số</a:t>
            </a:r>
            <a:r>
              <a:rPr lang="en-US" sz="2400" dirty="0" smtClean="0"/>
              <a:t> </a:t>
            </a:r>
            <a:r>
              <a:rPr lang="en-US" sz="2400" dirty="0" err="1" smtClean="0"/>
              <a:t>thực</a:t>
            </a:r>
            <a:r>
              <a:rPr lang="en-US" sz="2400" dirty="0" smtClean="0"/>
              <a:t> f -&gt; </a:t>
            </a:r>
            <a:r>
              <a:rPr lang="en-US" sz="2400" dirty="0" err="1" smtClean="0"/>
              <a:t>đối</a:t>
            </a:r>
            <a:r>
              <a:rPr lang="en-US" sz="2400" dirty="0" smtClean="0"/>
              <a:t> </a:t>
            </a:r>
            <a:r>
              <a:rPr lang="en-US" sz="2400" dirty="0" err="1" smtClean="0"/>
              <a:t>tượng</a:t>
            </a:r>
            <a:r>
              <a:rPr lang="en-US" sz="2400" dirty="0" smtClean="0"/>
              <a:t> f </a:t>
            </a:r>
            <a:r>
              <a:rPr lang="en-US" sz="2400" dirty="0" err="1" smtClean="0"/>
              <a:t>thuộc</a:t>
            </a:r>
            <a:r>
              <a:rPr lang="en-US" sz="2400" dirty="0" smtClean="0"/>
              <a:t> </a:t>
            </a:r>
            <a:r>
              <a:rPr lang="en-US" sz="2400" dirty="0" err="1" smtClean="0"/>
              <a:t>lớp</a:t>
            </a:r>
            <a:r>
              <a:rPr lang="en-US" sz="2400" dirty="0" smtClean="0"/>
              <a:t> </a:t>
            </a:r>
            <a:r>
              <a:rPr lang="en-US" sz="2400" dirty="0" err="1" smtClean="0"/>
              <a:t>số</a:t>
            </a:r>
            <a:r>
              <a:rPr lang="en-US" sz="2400" dirty="0" smtClean="0"/>
              <a:t> </a:t>
            </a:r>
            <a:r>
              <a:rPr lang="en-US" sz="2400" dirty="0" err="1" smtClean="0"/>
              <a:t>thực</a:t>
            </a:r>
            <a:r>
              <a:rPr lang="en-US" sz="2400" dirty="0" smtClean="0"/>
              <a:t> (</a:t>
            </a:r>
            <a:r>
              <a:rPr lang="en-US" sz="2400" dirty="0" err="1" smtClean="0"/>
              <a:t>lớp</a:t>
            </a:r>
            <a:r>
              <a:rPr lang="en-US" sz="2400" dirty="0" smtClean="0"/>
              <a:t> </a:t>
            </a:r>
            <a:r>
              <a:rPr lang="en-US" sz="2400" dirty="0" err="1" smtClean="0"/>
              <a:t>cơ</a:t>
            </a:r>
            <a:r>
              <a:rPr lang="en-US" sz="2400" dirty="0" smtClean="0"/>
              <a:t> </a:t>
            </a:r>
            <a:r>
              <a:rPr lang="en-US" sz="2400" dirty="0" err="1" smtClean="0"/>
              <a:t>sở</a:t>
            </a:r>
            <a:r>
              <a:rPr lang="en-US" sz="2400" dirty="0" smtClean="0"/>
              <a:t>)</a:t>
            </a:r>
          </a:p>
          <a:p>
            <a:pPr lvl="1"/>
            <a:r>
              <a:rPr lang="en-US" sz="2400" dirty="0" err="1" smtClean="0"/>
              <a:t>Điểm</a:t>
            </a:r>
            <a:r>
              <a:rPr lang="en-US" sz="2400" dirty="0" smtClean="0"/>
              <a:t> M -&gt; </a:t>
            </a:r>
            <a:r>
              <a:rPr lang="en-US" sz="2400" dirty="0" err="1" smtClean="0"/>
              <a:t>đối</a:t>
            </a:r>
            <a:r>
              <a:rPr lang="en-US" sz="2400" dirty="0" smtClean="0"/>
              <a:t> </a:t>
            </a:r>
            <a:r>
              <a:rPr lang="en-US" sz="2400" dirty="0" err="1" smtClean="0"/>
              <a:t>tượng</a:t>
            </a:r>
            <a:r>
              <a:rPr lang="en-US" sz="2400" dirty="0" smtClean="0"/>
              <a:t> M </a:t>
            </a:r>
            <a:r>
              <a:rPr lang="en-US" sz="2400" dirty="0" err="1" smtClean="0"/>
              <a:t>thuộc</a:t>
            </a:r>
            <a:r>
              <a:rPr lang="en-US" sz="2400" dirty="0" smtClean="0"/>
              <a:t> </a:t>
            </a:r>
            <a:r>
              <a:rPr lang="en-US" sz="2400" dirty="0" err="1" smtClean="0"/>
              <a:t>lớp</a:t>
            </a:r>
            <a:r>
              <a:rPr lang="en-US" sz="2400" dirty="0" smtClean="0"/>
              <a:t> DIEM (</a:t>
            </a:r>
            <a:r>
              <a:rPr lang="en-US" sz="2400" dirty="0" err="1" smtClean="0"/>
              <a:t>lớp</a:t>
            </a:r>
            <a:r>
              <a:rPr lang="en-US" sz="2400" dirty="0" smtClean="0"/>
              <a:t> </a:t>
            </a:r>
            <a:r>
              <a:rPr lang="en-US" sz="2400" dirty="0" err="1" smtClean="0"/>
              <a:t>tự</a:t>
            </a:r>
            <a:r>
              <a:rPr lang="en-US" sz="2400" dirty="0" smtClean="0"/>
              <a:t> </a:t>
            </a:r>
            <a:r>
              <a:rPr lang="en-US" sz="2400" dirty="0" err="1" smtClean="0"/>
              <a:t>định</a:t>
            </a:r>
            <a:r>
              <a:rPr lang="en-US" sz="2400" dirty="0" smtClean="0"/>
              <a:t> </a:t>
            </a:r>
            <a:r>
              <a:rPr lang="en-US" sz="2400" dirty="0" err="1" smtClean="0"/>
              <a:t>nghĩa</a:t>
            </a:r>
            <a:r>
              <a:rPr lang="en-US" sz="2400" dirty="0" smtClean="0"/>
              <a:t>)</a:t>
            </a:r>
          </a:p>
          <a:p>
            <a:pPr lvl="1"/>
            <a:r>
              <a:rPr lang="en-US" sz="2400" dirty="0" err="1" smtClean="0"/>
              <a:t>Tính</a:t>
            </a:r>
            <a:r>
              <a:rPr lang="en-US" sz="2400" dirty="0" smtClean="0"/>
              <a:t> </a:t>
            </a:r>
            <a:r>
              <a:rPr lang="en-US" sz="2400" dirty="0" err="1" smtClean="0"/>
              <a:t>khoảng</a:t>
            </a:r>
            <a:r>
              <a:rPr lang="en-US" sz="2400" dirty="0" smtClean="0"/>
              <a:t> </a:t>
            </a:r>
            <a:r>
              <a:rPr lang="en-US" sz="2400" dirty="0" err="1" smtClean="0"/>
              <a:t>cách</a:t>
            </a:r>
            <a:r>
              <a:rPr lang="en-US" sz="2400" dirty="0" smtClean="0"/>
              <a:t> </a:t>
            </a:r>
            <a:r>
              <a:rPr lang="en-US" sz="2400" dirty="0" err="1" smtClean="0"/>
              <a:t>giữa</a:t>
            </a:r>
            <a:r>
              <a:rPr lang="en-US" sz="2400" dirty="0" smtClean="0"/>
              <a:t> 2 </a:t>
            </a:r>
            <a:r>
              <a:rPr lang="en-US" sz="2400" dirty="0" err="1" smtClean="0"/>
              <a:t>điểm</a:t>
            </a:r>
            <a:r>
              <a:rPr lang="en-US" sz="2400" dirty="0" smtClean="0"/>
              <a:t> A,B -&gt;</a:t>
            </a:r>
          </a:p>
          <a:p>
            <a:pPr lvl="2"/>
            <a:r>
              <a:rPr lang="en-US" sz="1800" dirty="0" err="1" smtClean="0"/>
              <a:t>Có</a:t>
            </a:r>
            <a:r>
              <a:rPr lang="en-US" sz="1800" dirty="0" smtClean="0"/>
              <a:t> </a:t>
            </a:r>
            <a:r>
              <a:rPr lang="en-US" sz="1800" dirty="0" err="1" smtClean="0"/>
              <a:t>bao</a:t>
            </a:r>
            <a:r>
              <a:rPr lang="en-US" sz="1800" dirty="0" smtClean="0"/>
              <a:t> </a:t>
            </a:r>
            <a:r>
              <a:rPr lang="en-US" sz="1800" dirty="0" err="1" smtClean="0"/>
              <a:t>nhiêu</a:t>
            </a:r>
            <a:r>
              <a:rPr lang="en-US" sz="1800" dirty="0" smtClean="0"/>
              <a:t> </a:t>
            </a:r>
            <a:r>
              <a:rPr lang="en-US" sz="1800" dirty="0" err="1" smtClean="0"/>
              <a:t>đối</a:t>
            </a:r>
            <a:r>
              <a:rPr lang="en-US" sz="1800" dirty="0" smtClean="0"/>
              <a:t> </a:t>
            </a:r>
            <a:r>
              <a:rPr lang="en-US" sz="1800" dirty="0" err="1" smtClean="0"/>
              <a:t>tượng</a:t>
            </a:r>
            <a:r>
              <a:rPr lang="en-US" sz="1800" dirty="0" smtClean="0"/>
              <a:t> ?</a:t>
            </a:r>
          </a:p>
          <a:p>
            <a:pPr lvl="2"/>
            <a:r>
              <a:rPr lang="en-US" sz="1800" dirty="0" err="1" smtClean="0"/>
              <a:t>Thuộc</a:t>
            </a:r>
            <a:r>
              <a:rPr lang="en-US" sz="1800" dirty="0" smtClean="0"/>
              <a:t> </a:t>
            </a:r>
            <a:r>
              <a:rPr lang="en-US" sz="1800" dirty="0" err="1" smtClean="0"/>
              <a:t>lớp</a:t>
            </a:r>
            <a:r>
              <a:rPr lang="en-US" sz="1800" dirty="0" smtClean="0"/>
              <a:t> </a:t>
            </a:r>
            <a:r>
              <a:rPr lang="en-US" sz="1800" dirty="0" err="1" smtClean="0"/>
              <a:t>đối</a:t>
            </a:r>
            <a:r>
              <a:rPr lang="en-US" sz="1800" dirty="0" smtClean="0"/>
              <a:t> </a:t>
            </a:r>
            <a:r>
              <a:rPr lang="en-US" sz="1800" dirty="0" err="1" smtClean="0"/>
              <a:t>tượng</a:t>
            </a:r>
            <a:r>
              <a:rPr lang="en-US" sz="1800" dirty="0" smtClean="0"/>
              <a:t> </a:t>
            </a:r>
            <a:r>
              <a:rPr lang="en-US" sz="1800" dirty="0" err="1" smtClean="0"/>
              <a:t>nào</a:t>
            </a:r>
            <a:r>
              <a:rPr lang="en-US" sz="1800" dirty="0" smtClean="0"/>
              <a:t> </a:t>
            </a:r>
            <a:r>
              <a:rPr lang="en-US" sz="1800" dirty="0" smtClean="0"/>
              <a:t>?</a:t>
            </a:r>
            <a:endParaRPr lang="en-US" sz="1800" dirty="0"/>
          </a:p>
          <a:p>
            <a:r>
              <a:rPr lang="en-US" sz="2800" dirty="0" err="1" smtClean="0"/>
              <a:t>Ví</a:t>
            </a:r>
            <a:r>
              <a:rPr lang="en-US" sz="2800" dirty="0" smtClean="0"/>
              <a:t> dụ2 (</a:t>
            </a:r>
            <a:r>
              <a:rPr lang="en-US" sz="2800" dirty="0" err="1" smtClean="0"/>
              <a:t>Đối</a:t>
            </a:r>
            <a:r>
              <a:rPr lang="en-US" sz="2800" dirty="0" smtClean="0"/>
              <a:t> </a:t>
            </a:r>
            <a:r>
              <a:rPr lang="en-US" sz="2800" dirty="0" err="1" smtClean="0"/>
              <a:t>tượng</a:t>
            </a:r>
            <a:r>
              <a:rPr lang="en-US" sz="2800" dirty="0" smtClean="0"/>
              <a:t> </a:t>
            </a:r>
            <a:r>
              <a:rPr lang="en-US" sz="2800" dirty="0" err="1" smtClean="0"/>
              <a:t>và</a:t>
            </a:r>
            <a:r>
              <a:rPr lang="en-US" sz="2800" dirty="0" smtClean="0"/>
              <a:t> </a:t>
            </a:r>
            <a:r>
              <a:rPr lang="en-US" sz="2800" dirty="0" err="1" smtClean="0"/>
              <a:t>lớp</a:t>
            </a:r>
            <a:r>
              <a:rPr lang="en-US" sz="2800" dirty="0" smtClean="0"/>
              <a:t> </a:t>
            </a:r>
            <a:r>
              <a:rPr lang="en-US" sz="2800" dirty="0" err="1" smtClean="0"/>
              <a:t>đối</a:t>
            </a:r>
            <a:r>
              <a:rPr lang="en-US" sz="2800" dirty="0" smtClean="0"/>
              <a:t> </a:t>
            </a:r>
            <a:r>
              <a:rPr lang="en-US" sz="2800" dirty="0" err="1" smtClean="0"/>
              <a:t>tượng</a:t>
            </a:r>
            <a:r>
              <a:rPr lang="en-US" sz="2800" dirty="0" smtClean="0"/>
              <a:t>):</a:t>
            </a:r>
          </a:p>
          <a:p>
            <a:pPr lvl="1"/>
            <a:r>
              <a:rPr lang="en-US" sz="2400" dirty="0" err="1" smtClean="0"/>
              <a:t>Xác</a:t>
            </a:r>
            <a:r>
              <a:rPr lang="en-US" sz="2400" dirty="0" smtClean="0"/>
              <a:t> </a:t>
            </a:r>
            <a:r>
              <a:rPr lang="en-US" sz="2400" dirty="0" err="1" smtClean="0"/>
              <a:t>định</a:t>
            </a:r>
            <a:r>
              <a:rPr lang="en-US" sz="2400" dirty="0" smtClean="0"/>
              <a:t> </a:t>
            </a:r>
            <a:r>
              <a:rPr lang="en-US" sz="2400" dirty="0" err="1" smtClean="0"/>
              <a:t>trung</a:t>
            </a:r>
            <a:r>
              <a:rPr lang="en-US" sz="2400" dirty="0" smtClean="0"/>
              <a:t> </a:t>
            </a:r>
            <a:r>
              <a:rPr lang="en-US" sz="2400" dirty="0" err="1" smtClean="0"/>
              <a:t>điểm</a:t>
            </a:r>
            <a:r>
              <a:rPr lang="en-US" sz="2400" dirty="0" smtClean="0"/>
              <a:t> I </a:t>
            </a:r>
            <a:r>
              <a:rPr lang="en-US" sz="2400" dirty="0" err="1" smtClean="0"/>
              <a:t>giữa</a:t>
            </a:r>
            <a:r>
              <a:rPr lang="en-US" sz="2400" dirty="0" smtClean="0"/>
              <a:t> 2 </a:t>
            </a:r>
            <a:r>
              <a:rPr lang="en-US" sz="2400" dirty="0" err="1" smtClean="0"/>
              <a:t>điểm</a:t>
            </a:r>
            <a:r>
              <a:rPr lang="en-US" sz="2400" dirty="0" smtClean="0"/>
              <a:t> A, B </a:t>
            </a:r>
            <a:r>
              <a:rPr lang="en-US" sz="2400" dirty="0" err="1" smtClean="0"/>
              <a:t>cho</a:t>
            </a:r>
            <a:r>
              <a:rPr lang="en-US" sz="2400" dirty="0" smtClean="0"/>
              <a:t> </a:t>
            </a:r>
            <a:r>
              <a:rPr lang="en-US" sz="2400" dirty="0" err="1" smtClean="0"/>
              <a:t>trước</a:t>
            </a:r>
            <a:endParaRPr lang="en-US" sz="2400" dirty="0" smtClean="0"/>
          </a:p>
          <a:p>
            <a:pPr lvl="2"/>
            <a:r>
              <a:rPr lang="en-US" sz="1800" dirty="0" err="1" smtClean="0"/>
              <a:t>Có</a:t>
            </a:r>
            <a:r>
              <a:rPr lang="en-US" sz="1800" dirty="0" smtClean="0"/>
              <a:t> </a:t>
            </a:r>
            <a:r>
              <a:rPr lang="en-US" sz="1800" dirty="0" err="1" smtClean="0"/>
              <a:t>bao</a:t>
            </a:r>
            <a:r>
              <a:rPr lang="en-US" sz="1800" dirty="0" smtClean="0"/>
              <a:t> </a:t>
            </a:r>
            <a:r>
              <a:rPr lang="en-US" sz="1800" dirty="0" err="1" smtClean="0"/>
              <a:t>nhiêu</a:t>
            </a:r>
            <a:r>
              <a:rPr lang="en-US" sz="1800" dirty="0" smtClean="0"/>
              <a:t> </a:t>
            </a:r>
            <a:r>
              <a:rPr lang="en-US" sz="1800" dirty="0" err="1" smtClean="0"/>
              <a:t>đối</a:t>
            </a:r>
            <a:r>
              <a:rPr lang="en-US" sz="1800" dirty="0" smtClean="0"/>
              <a:t> </a:t>
            </a:r>
            <a:r>
              <a:rPr lang="en-US" sz="1800" dirty="0" err="1" smtClean="0"/>
              <a:t>tượng</a:t>
            </a:r>
            <a:endParaRPr lang="en-US" sz="1800" dirty="0" smtClean="0"/>
          </a:p>
          <a:p>
            <a:pPr lvl="2"/>
            <a:r>
              <a:rPr lang="en-US" sz="1800" dirty="0" err="1" smtClean="0"/>
              <a:t>Thuộc</a:t>
            </a:r>
            <a:r>
              <a:rPr lang="en-US" sz="1800" dirty="0" smtClean="0"/>
              <a:t> </a:t>
            </a:r>
            <a:r>
              <a:rPr lang="en-US" sz="1800" dirty="0" err="1" smtClean="0"/>
              <a:t>lớp</a:t>
            </a:r>
            <a:r>
              <a:rPr lang="en-US" sz="1800" dirty="0" smtClean="0"/>
              <a:t> </a:t>
            </a:r>
            <a:r>
              <a:rPr lang="en-US" sz="1800" dirty="0" err="1" smtClean="0"/>
              <a:t>đối</a:t>
            </a:r>
            <a:r>
              <a:rPr lang="en-US" sz="1800" dirty="0" smtClean="0"/>
              <a:t> </a:t>
            </a:r>
            <a:r>
              <a:rPr lang="en-US" sz="1800" dirty="0" err="1" smtClean="0"/>
              <a:t>tượng</a:t>
            </a:r>
            <a:r>
              <a:rPr lang="en-US" sz="1800" dirty="0" smtClean="0"/>
              <a:t> </a:t>
            </a:r>
            <a:r>
              <a:rPr lang="en-US" sz="1800" dirty="0" err="1" smtClean="0"/>
              <a:t>nào</a:t>
            </a:r>
            <a:r>
              <a:rPr lang="en-US" sz="1800" dirty="0" smtClean="0"/>
              <a:t> ?</a:t>
            </a:r>
          </a:p>
          <a:p>
            <a:pPr marL="0" indent="0">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28600"/>
            <a:ext cx="7886700" cy="625474"/>
          </a:xfrm>
        </p:spPr>
        <p:txBody>
          <a:bodyPr>
            <a:noAutofit/>
          </a:bodyPr>
          <a:lstStyle/>
          <a:p>
            <a:r>
              <a:rPr lang="en-US" sz="4000" b="1" dirty="0" err="1" smtClean="0"/>
              <a:t>Lớp</a:t>
            </a:r>
            <a:r>
              <a:rPr lang="en-US" sz="4000" b="1" dirty="0" smtClean="0"/>
              <a:t> </a:t>
            </a:r>
            <a:r>
              <a:rPr lang="en-US" sz="4000" b="1" dirty="0" err="1" smtClean="0"/>
              <a:t>đối</a:t>
            </a:r>
            <a:r>
              <a:rPr lang="en-US" sz="4000" b="1" dirty="0" smtClean="0"/>
              <a:t> </a:t>
            </a:r>
            <a:r>
              <a:rPr lang="en-US" sz="4000" b="1" dirty="0" err="1" smtClean="0"/>
              <a:t>tượng</a:t>
            </a:r>
            <a:endParaRPr lang="en-US" sz="4000" b="1" dirty="0"/>
          </a:p>
        </p:txBody>
      </p:sp>
      <p:sp>
        <p:nvSpPr>
          <p:cNvPr id="3" name="Content Placeholder 2"/>
          <p:cNvSpPr>
            <a:spLocks noGrp="1"/>
          </p:cNvSpPr>
          <p:nvPr>
            <p:ph idx="1"/>
          </p:nvPr>
        </p:nvSpPr>
        <p:spPr>
          <a:xfrm>
            <a:off x="612085" y="990600"/>
            <a:ext cx="7886700" cy="3124200"/>
          </a:xfrm>
        </p:spPr>
        <p:txBody>
          <a:bodyPr/>
          <a:lstStyle/>
          <a:p>
            <a:r>
              <a:rPr lang="en-US" sz="3200" dirty="0" err="1" smtClean="0"/>
              <a:t>Lớp</a:t>
            </a:r>
            <a:r>
              <a:rPr lang="en-US" sz="3200" dirty="0" smtClean="0"/>
              <a:t> </a:t>
            </a:r>
            <a:r>
              <a:rPr lang="en-US" sz="3200" dirty="0" err="1" smtClean="0"/>
              <a:t>đối</a:t>
            </a:r>
            <a:r>
              <a:rPr lang="en-US" sz="3200" dirty="0" smtClean="0"/>
              <a:t> </a:t>
            </a:r>
            <a:r>
              <a:rPr lang="en-US" sz="3200" dirty="0" err="1" smtClean="0"/>
              <a:t>tượng</a:t>
            </a:r>
            <a:r>
              <a:rPr lang="en-US" sz="3200" dirty="0" smtClean="0"/>
              <a:t>:</a:t>
            </a:r>
          </a:p>
          <a:p>
            <a:pPr lvl="1"/>
            <a:r>
              <a:rPr lang="en-US" sz="2800" dirty="0" err="1" smtClean="0"/>
              <a:t>Các</a:t>
            </a:r>
            <a:r>
              <a:rPr lang="en-US" sz="2800" dirty="0" smtClean="0"/>
              <a:t> </a:t>
            </a:r>
            <a:r>
              <a:rPr lang="en-US" sz="2800" dirty="0" err="1" smtClean="0"/>
              <a:t>thuộc</a:t>
            </a:r>
            <a:r>
              <a:rPr lang="en-US" sz="2800" dirty="0" smtClean="0"/>
              <a:t> </a:t>
            </a:r>
            <a:r>
              <a:rPr lang="en-US" sz="2800" dirty="0" err="1" smtClean="0"/>
              <a:t>tính</a:t>
            </a:r>
            <a:r>
              <a:rPr lang="en-US" sz="2800" dirty="0" smtClean="0"/>
              <a:t> (</a:t>
            </a:r>
            <a:r>
              <a:rPr lang="en-US" sz="2800" dirty="0" err="1" smtClean="0"/>
              <a:t>dữ</a:t>
            </a:r>
            <a:r>
              <a:rPr lang="en-US" sz="2800" dirty="0" smtClean="0"/>
              <a:t> </a:t>
            </a:r>
            <a:r>
              <a:rPr lang="en-US" sz="2800" dirty="0" err="1" smtClean="0"/>
              <a:t>liệu</a:t>
            </a:r>
            <a:r>
              <a:rPr lang="en-US" sz="2800" dirty="0" smtClean="0"/>
              <a:t>) </a:t>
            </a:r>
            <a:r>
              <a:rPr lang="en-US" sz="2800" dirty="0" err="1" smtClean="0"/>
              <a:t>có</a:t>
            </a:r>
            <a:r>
              <a:rPr lang="en-US" sz="2800" dirty="0" smtClean="0"/>
              <a:t> </a:t>
            </a:r>
            <a:r>
              <a:rPr lang="en-US" sz="2800" dirty="0" err="1" smtClean="0"/>
              <a:t>thể</a:t>
            </a:r>
            <a:r>
              <a:rPr lang="en-US" sz="2800" dirty="0" smtClean="0"/>
              <a:t> </a:t>
            </a:r>
            <a:r>
              <a:rPr lang="en-US" sz="2800" dirty="0" err="1" smtClean="0"/>
              <a:t>là</a:t>
            </a:r>
            <a:r>
              <a:rPr lang="en-US" sz="2800" dirty="0" smtClean="0"/>
              <a:t>:</a:t>
            </a:r>
          </a:p>
          <a:p>
            <a:pPr lvl="2"/>
            <a:r>
              <a:rPr lang="en-US" sz="2000" dirty="0" err="1" smtClean="0"/>
              <a:t>Các</a:t>
            </a:r>
            <a:r>
              <a:rPr lang="en-US" sz="2000" dirty="0" smtClean="0"/>
              <a:t> </a:t>
            </a:r>
            <a:r>
              <a:rPr lang="en-US" sz="2000" dirty="0" err="1" smtClean="0"/>
              <a:t>biến</a:t>
            </a:r>
            <a:r>
              <a:rPr lang="en-US" sz="2000" dirty="0" smtClean="0"/>
              <a:t> </a:t>
            </a:r>
            <a:r>
              <a:rPr lang="en-US" sz="2000" dirty="0" err="1" smtClean="0"/>
              <a:t>với</a:t>
            </a:r>
            <a:r>
              <a:rPr lang="en-US" sz="2000" dirty="0" smtClean="0"/>
              <a:t> </a:t>
            </a:r>
            <a:r>
              <a:rPr lang="en-US" sz="2000" dirty="0" err="1" smtClean="0"/>
              <a:t>các</a:t>
            </a:r>
            <a:r>
              <a:rPr lang="en-US" sz="2000" dirty="0" smtClean="0"/>
              <a:t> </a:t>
            </a:r>
            <a:r>
              <a:rPr lang="en-US" sz="2000" dirty="0" err="1" smtClean="0"/>
              <a:t>kiểu</a:t>
            </a:r>
            <a:r>
              <a:rPr lang="en-US" sz="2000" dirty="0" smtClean="0"/>
              <a:t> </a:t>
            </a:r>
            <a:r>
              <a:rPr lang="en-US" sz="2000" dirty="0" err="1" smtClean="0"/>
              <a:t>cơ</a:t>
            </a:r>
            <a:r>
              <a:rPr lang="en-US" sz="2000" dirty="0" smtClean="0"/>
              <a:t> </a:t>
            </a:r>
            <a:r>
              <a:rPr lang="en-US" sz="2000" dirty="0" err="1" smtClean="0"/>
              <a:t>sở</a:t>
            </a:r>
            <a:r>
              <a:rPr lang="en-US" sz="2000" dirty="0" smtClean="0"/>
              <a:t> : </a:t>
            </a:r>
            <a:r>
              <a:rPr lang="en-US" sz="2000" dirty="0" err="1" smtClean="0"/>
              <a:t>int</a:t>
            </a:r>
            <a:r>
              <a:rPr lang="en-US" sz="2000" dirty="0" smtClean="0"/>
              <a:t>, float, double,…</a:t>
            </a:r>
          </a:p>
          <a:p>
            <a:pPr lvl="2"/>
            <a:r>
              <a:rPr lang="en-US" sz="2000" dirty="0" err="1" smtClean="0"/>
              <a:t>Các</a:t>
            </a:r>
            <a:r>
              <a:rPr lang="en-US" sz="2000" dirty="0" smtClean="0"/>
              <a:t> </a:t>
            </a:r>
            <a:r>
              <a:rPr lang="en-US" sz="2000" dirty="0" err="1" smtClean="0"/>
              <a:t>biến</a:t>
            </a:r>
            <a:r>
              <a:rPr lang="en-US" sz="2000" dirty="0" smtClean="0"/>
              <a:t> </a:t>
            </a:r>
            <a:r>
              <a:rPr lang="en-US" sz="2000" dirty="0" err="1" smtClean="0"/>
              <a:t>với</a:t>
            </a:r>
            <a:r>
              <a:rPr lang="en-US" sz="2000" dirty="0" smtClean="0"/>
              <a:t> </a:t>
            </a:r>
            <a:r>
              <a:rPr lang="en-US" sz="2000" dirty="0" err="1" smtClean="0"/>
              <a:t>các</a:t>
            </a:r>
            <a:r>
              <a:rPr lang="en-US" sz="2000" dirty="0" smtClean="0"/>
              <a:t> </a:t>
            </a:r>
            <a:r>
              <a:rPr lang="en-US" sz="2000" dirty="0" err="1" smtClean="0"/>
              <a:t>kiểu</a:t>
            </a:r>
            <a:r>
              <a:rPr lang="en-US" sz="2000" dirty="0" smtClean="0"/>
              <a:t> </a:t>
            </a:r>
            <a:r>
              <a:rPr lang="en-US" sz="2000" dirty="0" err="1" smtClean="0"/>
              <a:t>tự</a:t>
            </a:r>
            <a:r>
              <a:rPr lang="en-US" sz="2000" dirty="0" smtClean="0"/>
              <a:t> </a:t>
            </a:r>
            <a:r>
              <a:rPr lang="en-US" sz="2000" dirty="0" err="1" smtClean="0"/>
              <a:t>định</a:t>
            </a:r>
            <a:r>
              <a:rPr lang="en-US" sz="2000" dirty="0" smtClean="0"/>
              <a:t> </a:t>
            </a:r>
            <a:r>
              <a:rPr lang="en-US" sz="2000" dirty="0" err="1" smtClean="0"/>
              <a:t>nghĩa</a:t>
            </a:r>
            <a:r>
              <a:rPr lang="en-US" sz="2000" dirty="0" smtClean="0"/>
              <a:t>: DIEM, HOC_SINH,…</a:t>
            </a:r>
          </a:p>
          <a:p>
            <a:pPr lvl="2"/>
            <a:r>
              <a:rPr lang="en-US" sz="2000" dirty="0" err="1" smtClean="0"/>
              <a:t>Các</a:t>
            </a:r>
            <a:r>
              <a:rPr lang="en-US" sz="2000" dirty="0" smtClean="0"/>
              <a:t> </a:t>
            </a:r>
            <a:r>
              <a:rPr lang="en-US" sz="2000" dirty="0" err="1" smtClean="0"/>
              <a:t>biến</a:t>
            </a:r>
            <a:r>
              <a:rPr lang="en-US" sz="2000" dirty="0" smtClean="0"/>
              <a:t> </a:t>
            </a:r>
            <a:r>
              <a:rPr lang="en-US" sz="2000" dirty="0" err="1" smtClean="0"/>
              <a:t>mảng</a:t>
            </a:r>
            <a:r>
              <a:rPr lang="en-US" sz="2000" dirty="0" smtClean="0"/>
              <a:t>: array, </a:t>
            </a:r>
            <a:r>
              <a:rPr lang="en-US" sz="2000" dirty="0" err="1" smtClean="0"/>
              <a:t>arraylist</a:t>
            </a:r>
            <a:r>
              <a:rPr lang="en-US" sz="2000" dirty="0" smtClean="0"/>
              <a:t>, list,…</a:t>
            </a:r>
          </a:p>
          <a:p>
            <a:pPr lvl="1"/>
            <a:r>
              <a:rPr lang="en-US" sz="2800" dirty="0" err="1" smtClean="0"/>
              <a:t>Trong</a:t>
            </a:r>
            <a:r>
              <a:rPr lang="en-US" sz="2800" dirty="0" smtClean="0"/>
              <a:t> </a:t>
            </a:r>
            <a:r>
              <a:rPr lang="en-US" sz="2800" dirty="0" err="1" smtClean="0"/>
              <a:t>mỗi</a:t>
            </a:r>
            <a:r>
              <a:rPr lang="en-US" sz="2800" dirty="0" smtClean="0"/>
              <a:t> </a:t>
            </a:r>
            <a:r>
              <a:rPr lang="en-US" sz="2800" dirty="0" err="1" smtClean="0"/>
              <a:t>lớp</a:t>
            </a:r>
            <a:r>
              <a:rPr lang="en-US" sz="2800" dirty="0" smtClean="0"/>
              <a:t> </a:t>
            </a:r>
            <a:r>
              <a:rPr lang="en-US" sz="2800" dirty="0" err="1" smtClean="0"/>
              <a:t>đối</a:t>
            </a:r>
            <a:r>
              <a:rPr lang="en-US" sz="2800" dirty="0" smtClean="0"/>
              <a:t> </a:t>
            </a:r>
            <a:r>
              <a:rPr lang="en-US" sz="2800" dirty="0" err="1" smtClean="0"/>
              <a:t>tượng</a:t>
            </a:r>
            <a:r>
              <a:rPr lang="en-US" sz="2800" dirty="0" smtClean="0"/>
              <a:t> </a:t>
            </a:r>
            <a:r>
              <a:rPr lang="en-US" sz="2800" dirty="0" err="1" smtClean="0"/>
              <a:t>có</a:t>
            </a:r>
            <a:r>
              <a:rPr lang="en-US" sz="2800" dirty="0" smtClean="0"/>
              <a:t> </a:t>
            </a:r>
            <a:r>
              <a:rPr lang="en-US" sz="2800" dirty="0" err="1" smtClean="0"/>
              <a:t>thể</a:t>
            </a:r>
            <a:r>
              <a:rPr lang="en-US" sz="2800" dirty="0" smtClean="0"/>
              <a:t> </a:t>
            </a:r>
            <a:r>
              <a:rPr lang="en-US" sz="2800" dirty="0" err="1" smtClean="0"/>
              <a:t>có</a:t>
            </a:r>
            <a:r>
              <a:rPr lang="en-US" sz="2800" dirty="0" smtClean="0"/>
              <a:t> </a:t>
            </a:r>
            <a:r>
              <a:rPr lang="en-US" sz="2800" dirty="0" err="1" smtClean="0"/>
              <a:t>nhiều</a:t>
            </a:r>
            <a:r>
              <a:rPr lang="en-US" sz="2800" dirty="0" smtClean="0"/>
              <a:t> </a:t>
            </a:r>
            <a:r>
              <a:rPr lang="en-US" sz="2800" dirty="0" err="1" smtClean="0"/>
              <a:t>thuộc</a:t>
            </a:r>
            <a:r>
              <a:rPr lang="en-US" sz="2800" dirty="0" smtClean="0"/>
              <a:t> </a:t>
            </a:r>
            <a:r>
              <a:rPr lang="en-US" sz="2800" dirty="0" err="1" smtClean="0"/>
              <a:t>tính</a:t>
            </a:r>
            <a:r>
              <a:rPr lang="en-US" sz="2800" dirty="0" smtClean="0"/>
              <a:t> </a:t>
            </a:r>
            <a:r>
              <a:rPr lang="en-US" sz="2800" dirty="0" err="1" smtClean="0"/>
              <a:t>và</a:t>
            </a:r>
            <a:r>
              <a:rPr lang="en-US" sz="2800" dirty="0" smtClean="0"/>
              <a:t> </a:t>
            </a:r>
            <a:r>
              <a:rPr lang="en-US" sz="2800" dirty="0" err="1" smtClean="0"/>
              <a:t>nhiều</a:t>
            </a:r>
            <a:r>
              <a:rPr lang="en-US" sz="2800" dirty="0" smtClean="0"/>
              <a:t> </a:t>
            </a:r>
            <a:r>
              <a:rPr lang="en-US" sz="2800" dirty="0" err="1" smtClean="0"/>
              <a:t>phương</a:t>
            </a:r>
            <a:r>
              <a:rPr lang="en-US" sz="2800" dirty="0" smtClean="0"/>
              <a:t> </a:t>
            </a:r>
            <a:r>
              <a:rPr lang="en-US" sz="2800" dirty="0" err="1" smtClean="0"/>
              <a:t>thức</a:t>
            </a:r>
            <a:r>
              <a:rPr lang="en-US" sz="2800" dirty="0" smtClean="0"/>
              <a:t> (</a:t>
            </a:r>
            <a:r>
              <a:rPr lang="en-US" sz="2800" dirty="0" err="1" smtClean="0"/>
              <a:t>hành</a:t>
            </a:r>
            <a:r>
              <a:rPr lang="en-US" sz="2800" dirty="0" smtClean="0"/>
              <a:t> </a:t>
            </a:r>
            <a:r>
              <a:rPr lang="en-US" sz="2800" dirty="0" err="1" smtClean="0"/>
              <a:t>động</a:t>
            </a:r>
            <a:r>
              <a:rPr lang="en-US" sz="2800" dirty="0" smtClean="0"/>
              <a:t>) </a:t>
            </a:r>
          </a:p>
          <a:p>
            <a:pPr lvl="2"/>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Hình</a:t>
            </a:r>
            <a:r>
              <a:rPr lang="en-US" dirty="0" smtClean="0"/>
              <a:t> </a:t>
            </a:r>
            <a:r>
              <a:rPr lang="en-US" dirty="0" err="1" smtClean="0"/>
              <a:t>ảnh</a:t>
            </a: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9444253"/>
              </p:ext>
            </p:extLst>
          </p:nvPr>
        </p:nvGraphicFramePr>
        <p:xfrm>
          <a:off x="1905000" y="1981200"/>
          <a:ext cx="4038600" cy="3861395"/>
        </p:xfrm>
        <a:graphic>
          <a:graphicData uri="http://schemas.openxmlformats.org/drawingml/2006/table">
            <a:tbl>
              <a:tblPr firstRow="1" bandRow="1">
                <a:tableStyleId>{5C22544A-7EE6-4342-B048-85BDC9FD1C3A}</a:tableStyleId>
              </a:tblPr>
              <a:tblGrid>
                <a:gridCol w="4038600"/>
              </a:tblGrid>
              <a:tr h="152400">
                <a:tc>
                  <a:txBody>
                    <a:bodyPr/>
                    <a:lstStyle/>
                    <a:p>
                      <a:pPr algn="ctr"/>
                      <a:r>
                        <a:rPr lang="en-US" dirty="0" smtClean="0"/>
                        <a:t>PHAN_SO</a:t>
                      </a:r>
                      <a:endParaRPr lang="en-US" dirty="0"/>
                    </a:p>
                  </a:txBody>
                  <a:tcPr/>
                </a:tc>
              </a:tr>
              <a:tr h="820501">
                <a:tc>
                  <a:txBody>
                    <a:bodyPr/>
                    <a:lstStyle/>
                    <a:p>
                      <a:pPr>
                        <a:buFontTx/>
                        <a:buChar char="-"/>
                      </a:pPr>
                      <a:r>
                        <a:rPr lang="en-US" smtClean="0"/>
                        <a:t> tuso: int</a:t>
                      </a:r>
                    </a:p>
                    <a:p>
                      <a:pPr>
                        <a:buFontTx/>
                        <a:buChar char="-"/>
                      </a:pPr>
                      <a:r>
                        <a:rPr lang="en-US" smtClean="0"/>
                        <a:t> mauso: int</a:t>
                      </a:r>
                      <a:endParaRPr lang="en-US"/>
                    </a:p>
                  </a:txBody>
                  <a:tcPr/>
                </a:tc>
              </a:tr>
              <a:tr h="2743714">
                <a:tc>
                  <a:txBody>
                    <a:bodyPr/>
                    <a:lstStyle/>
                    <a:p>
                      <a:endParaRPr lang="en-US" dirty="0" smtClean="0"/>
                    </a:p>
                    <a:p>
                      <a:r>
                        <a:rPr lang="en-US" dirty="0" smtClean="0"/>
                        <a:t>+</a:t>
                      </a:r>
                      <a:r>
                        <a:rPr lang="en-US" baseline="0" dirty="0" smtClean="0"/>
                        <a:t> </a:t>
                      </a:r>
                      <a:r>
                        <a:rPr lang="en-US" baseline="0" dirty="0" err="1" smtClean="0"/>
                        <a:t>Nhap</a:t>
                      </a:r>
                      <a:r>
                        <a:rPr lang="en-US" baseline="0" dirty="0" smtClean="0"/>
                        <a:t>() : void</a:t>
                      </a:r>
                    </a:p>
                    <a:p>
                      <a:r>
                        <a:rPr lang="en-US" baseline="0" dirty="0" smtClean="0"/>
                        <a:t>+ </a:t>
                      </a:r>
                      <a:r>
                        <a:rPr lang="en-US" baseline="0" dirty="0" err="1" smtClean="0"/>
                        <a:t>Xuat</a:t>
                      </a:r>
                      <a:r>
                        <a:rPr lang="en-US" baseline="0" dirty="0" smtClean="0"/>
                        <a:t>(): void</a:t>
                      </a:r>
                    </a:p>
                    <a:p>
                      <a:r>
                        <a:rPr lang="en-US" baseline="0" dirty="0" smtClean="0"/>
                        <a:t>+ Cong(</a:t>
                      </a:r>
                      <a:r>
                        <a:rPr lang="en-US" baseline="0" dirty="0" err="1" smtClean="0"/>
                        <a:t>ps</a:t>
                      </a:r>
                      <a:r>
                        <a:rPr lang="en-US" baseline="0" dirty="0" smtClean="0"/>
                        <a:t> : PHAN_SO): PHAN_SO</a:t>
                      </a:r>
                    </a:p>
                    <a:p>
                      <a:r>
                        <a:rPr lang="en-US" baseline="0" dirty="0" smtClean="0"/>
                        <a:t>+ </a:t>
                      </a:r>
                      <a:r>
                        <a:rPr lang="en-US" baseline="0" dirty="0" err="1" smtClean="0"/>
                        <a:t>Tru</a:t>
                      </a:r>
                      <a:r>
                        <a:rPr lang="en-US" baseline="0" dirty="0" smtClean="0"/>
                        <a:t>(</a:t>
                      </a:r>
                      <a:r>
                        <a:rPr lang="en-US" baseline="0" dirty="0" err="1" smtClean="0"/>
                        <a:t>ps</a:t>
                      </a:r>
                      <a:r>
                        <a:rPr lang="en-US" baseline="0" dirty="0" smtClean="0"/>
                        <a:t>: PHAN_SO): PHAN_SO</a:t>
                      </a:r>
                    </a:p>
                    <a:p>
                      <a:r>
                        <a:rPr lang="en-US" baseline="0" dirty="0" smtClean="0"/>
                        <a:t>+ </a:t>
                      </a:r>
                      <a:r>
                        <a:rPr lang="en-US" baseline="0" dirty="0" err="1" smtClean="0"/>
                        <a:t>Nhan</a:t>
                      </a:r>
                      <a:r>
                        <a:rPr lang="en-US" baseline="0" dirty="0" smtClean="0"/>
                        <a:t>(</a:t>
                      </a:r>
                      <a:r>
                        <a:rPr lang="en-US" baseline="0" dirty="0" err="1" smtClean="0"/>
                        <a:t>ps</a:t>
                      </a:r>
                      <a:r>
                        <a:rPr lang="en-US" baseline="0" dirty="0" smtClean="0"/>
                        <a:t>: PHAN_SO): PHAN_SO</a:t>
                      </a:r>
                    </a:p>
                    <a:p>
                      <a:r>
                        <a:rPr lang="en-US" baseline="0" dirty="0" smtClean="0"/>
                        <a:t>+ Chia(</a:t>
                      </a:r>
                      <a:r>
                        <a:rPr lang="en-US" baseline="0" dirty="0" err="1" smtClean="0"/>
                        <a:t>ps</a:t>
                      </a:r>
                      <a:r>
                        <a:rPr lang="en-US" baseline="0" dirty="0" smtClean="0"/>
                        <a:t>: PHAN_SO): PHAN_SO</a:t>
                      </a:r>
                    </a:p>
                    <a:p>
                      <a:endParaRPr lang="en-US" dirty="0"/>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609600"/>
          </a:xfrm>
        </p:spPr>
        <p:txBody>
          <a:bodyPr>
            <a:normAutofit/>
          </a:bodyPr>
          <a:lstStyle/>
          <a:p>
            <a:r>
              <a:rPr lang="en-US" dirty="0" err="1" smtClean="0"/>
              <a:t>Cú</a:t>
            </a:r>
            <a:r>
              <a:rPr lang="en-US" dirty="0" smtClean="0"/>
              <a:t> </a:t>
            </a:r>
            <a:r>
              <a:rPr lang="en-US" dirty="0" err="1" smtClean="0"/>
              <a:t>pháp</a:t>
            </a:r>
            <a:r>
              <a:rPr lang="en-US" dirty="0" smtClean="0"/>
              <a:t> </a:t>
            </a:r>
            <a:r>
              <a:rPr lang="en-US" dirty="0" err="1" smtClean="0"/>
              <a:t>định</a:t>
            </a:r>
            <a:r>
              <a:rPr lang="en-US" dirty="0" smtClean="0"/>
              <a:t> </a:t>
            </a:r>
            <a:r>
              <a:rPr lang="en-US" dirty="0" err="1" smtClean="0"/>
              <a:t>nghĩa</a:t>
            </a:r>
            <a:r>
              <a:rPr lang="en-US" dirty="0" smtClean="0"/>
              <a:t> class</a:t>
            </a:r>
            <a:endParaRPr lang="en-US" dirty="0"/>
          </a:p>
        </p:txBody>
      </p:sp>
      <p:graphicFrame>
        <p:nvGraphicFramePr>
          <p:cNvPr id="6" name="Content Placeholder 5"/>
          <p:cNvGraphicFramePr>
            <a:graphicFrameLocks noGrp="1"/>
          </p:cNvGraphicFramePr>
          <p:nvPr>
            <p:ph idx="1"/>
          </p:nvPr>
        </p:nvGraphicFramePr>
        <p:xfrm>
          <a:off x="304800" y="1066800"/>
          <a:ext cx="8077200" cy="4397792"/>
        </p:xfrm>
        <a:graphic>
          <a:graphicData uri="http://schemas.openxmlformats.org/drawingml/2006/table">
            <a:tbl>
              <a:tblPr/>
              <a:tblGrid>
                <a:gridCol w="8077200"/>
              </a:tblGrid>
              <a:tr h="4397792">
                <a:tc>
                  <a:txBody>
                    <a:bodyPr/>
                    <a:lstStyle/>
                    <a:p>
                      <a:r>
                        <a:rPr lang="en-US" smtClean="0"/>
                        <a:t>Public class</a:t>
                      </a:r>
                      <a:r>
                        <a:rPr lang="en-US" baseline="0" smtClean="0"/>
                        <a:t> TenLop</a:t>
                      </a:r>
                    </a:p>
                    <a:p>
                      <a:r>
                        <a:rPr lang="en-US" baseline="0" smtClean="0"/>
                        <a:t>{</a:t>
                      </a:r>
                    </a:p>
                    <a:p>
                      <a:r>
                        <a:rPr lang="en-US" baseline="0" smtClean="0"/>
                        <a:t>     //khai báo các thuộc tính</a:t>
                      </a:r>
                    </a:p>
                    <a:p>
                      <a:r>
                        <a:rPr lang="en-US" baseline="0" smtClean="0"/>
                        <a:t>                 [private,public]    Kieu_du_lieu                ten_thuoc_tinh1;</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[private,public]    Kieu_du_lieu                ten_thuoc_tinh2;</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[private,public]    Kieu_du_lieu                ten_thuoc_tinhn;</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//khai báo các phương thức</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[private, public]    Kieu_du_lieu_tra_ve            Ten_phuong_thuc1 (Kieu_du_lieu    Tham_so1, Kieu_du_lieu   Tham_so2,…)</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[private, public]   Kieu_du_lieu_tra_ve            Ten_phuong_thucn (Kieu_du_lieu    Tham_so1, Kieu_du_lieu   Tham_so2,…)</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                 }</a:t>
                      </a:r>
                    </a:p>
                    <a:p>
                      <a:r>
                        <a:rPr lang="en-US" baseline="0" smtClean="0"/>
                        <a:t>}</a:t>
                      </a:r>
                      <a:endParaRPr 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Ví</a:t>
            </a:r>
            <a:r>
              <a:rPr lang="en-US" dirty="0" smtClean="0"/>
              <a:t> </a:t>
            </a:r>
            <a:r>
              <a:rPr lang="en-US" dirty="0" err="1" smtClean="0"/>
              <a:t>dụ</a:t>
            </a:r>
            <a:r>
              <a:rPr lang="en-US" dirty="0" smtClean="0"/>
              <a:t> 1:</a:t>
            </a:r>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609600" y="1905000"/>
            <a:ext cx="7772400" cy="4571999"/>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579</TotalTime>
  <Words>1505</Words>
  <Application>Microsoft Office PowerPoint</Application>
  <PresentationFormat>On-screen Show (4:3)</PresentationFormat>
  <Paragraphs>237</Paragraphs>
  <Slides>36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Calibri</vt:lpstr>
      <vt:lpstr>Calibri Light</vt:lpstr>
      <vt:lpstr>Office Theme</vt:lpstr>
      <vt:lpstr>Chương 3   Lớp đối tượng – Đối tượng</vt:lpstr>
      <vt:lpstr>PowerPoint Presentation</vt:lpstr>
      <vt:lpstr>Lập trình cấu trúc</vt:lpstr>
      <vt:lpstr>Khái niệm Lớp đối tượng – Đối tượng trong hướng đối tượng</vt:lpstr>
      <vt:lpstr>Ví dụ Lớp đối tượng – Đối tượng</vt:lpstr>
      <vt:lpstr>Lớp đối tượng</vt:lpstr>
      <vt:lpstr>Hình ảnh Lớp đối tượng</vt:lpstr>
      <vt:lpstr>Cú pháp định nghĩa class</vt:lpstr>
      <vt:lpstr>Ví dụ 1:</vt:lpstr>
      <vt:lpstr>Ví dụ 2:</vt:lpstr>
      <vt:lpstr>VD 3: Nhập vào họ tên, điểm văn và điểm toán của 1 học sinh. Tính điểm trung bình và in kết quả </vt:lpstr>
      <vt:lpstr>PowerPoint Presentation</vt:lpstr>
      <vt:lpstr>PowerPoint Presentation</vt:lpstr>
      <vt:lpstr>Đối tượng</vt:lpstr>
      <vt:lpstr>Đối tượng</vt:lpstr>
      <vt:lpstr>Đối tượng</vt:lpstr>
      <vt:lpstr>PowerPoint Presentation</vt:lpstr>
      <vt:lpstr>PowerPoint Presentation</vt:lpstr>
      <vt:lpstr>Ví dụ: Phạm vi của thuộc tính</vt:lpstr>
      <vt:lpstr>PowerPoint Presentation</vt:lpstr>
      <vt:lpstr>Phạm vi của thuộc tính</vt:lpstr>
      <vt:lpstr>Phạm vi của thuộc tính</vt:lpstr>
      <vt:lpstr>Phạm vi của phương thức</vt:lpstr>
      <vt:lpstr>PowerPoint Presentation</vt:lpstr>
      <vt:lpstr>Phạm vi của phương thức</vt:lpstr>
      <vt:lpstr>Phạm vi của phương thức</vt:lpstr>
      <vt:lpstr>Thiết kế lớp</vt:lpstr>
      <vt:lpstr>Thiết kế lớp</vt:lpstr>
      <vt:lpstr>Thiết kế lớp</vt:lpstr>
      <vt:lpstr>Thiết kế lớp</vt:lpstr>
      <vt:lpstr>Thiết kế lớp</vt:lpstr>
      <vt:lpstr>Thiết kế lớp</vt:lpstr>
      <vt:lpstr>Bài tập minh họa</vt:lpstr>
      <vt:lpstr>Bài tập minh họa</vt:lpstr>
      <vt:lpstr>Minh họa bằng C#</vt:lpstr>
      <vt:lpstr>Minh họa bằng C#</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PHƯƠNG PHÁP  LẬP TRÌNH HƯỚNG ĐỐI TƯỢNG (object-oriented programming - OOP)</dc:title>
  <dc:creator>Trinh Thanh Duy</dc:creator>
  <cp:lastModifiedBy>Elite</cp:lastModifiedBy>
  <cp:revision>21</cp:revision>
  <dcterms:created xsi:type="dcterms:W3CDTF">2012-09-10T14:13:49Z</dcterms:created>
  <dcterms:modified xsi:type="dcterms:W3CDTF">2017-10-03T16:58:06Z</dcterms:modified>
</cp:coreProperties>
</file>